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2" r:id="rId1"/>
  </p:sldMasterIdLst>
  <p:notesMasterIdLst>
    <p:notesMasterId r:id="rId41"/>
  </p:notesMasterIdLst>
  <p:handoutMasterIdLst>
    <p:handoutMasterId r:id="rId42"/>
  </p:handoutMasterIdLst>
  <p:sldIdLst>
    <p:sldId id="761" r:id="rId2"/>
    <p:sldId id="844" r:id="rId3"/>
    <p:sldId id="872" r:id="rId4"/>
    <p:sldId id="763" r:id="rId5"/>
    <p:sldId id="630" r:id="rId6"/>
    <p:sldId id="754" r:id="rId7"/>
    <p:sldId id="631" r:id="rId8"/>
    <p:sldId id="850" r:id="rId9"/>
    <p:sldId id="851" r:id="rId10"/>
    <p:sldId id="852" r:id="rId11"/>
    <p:sldId id="845" r:id="rId12"/>
    <p:sldId id="774" r:id="rId13"/>
    <p:sldId id="570" r:id="rId14"/>
    <p:sldId id="862" r:id="rId15"/>
    <p:sldId id="583" r:id="rId16"/>
    <p:sldId id="879" r:id="rId17"/>
    <p:sldId id="596" r:id="rId18"/>
    <p:sldId id="878" r:id="rId19"/>
    <p:sldId id="867" r:id="rId20"/>
    <p:sldId id="877" r:id="rId21"/>
    <p:sldId id="753" r:id="rId22"/>
    <p:sldId id="871" r:id="rId23"/>
    <p:sldId id="866" r:id="rId24"/>
    <p:sldId id="791" r:id="rId25"/>
    <p:sldId id="569" r:id="rId26"/>
    <p:sldId id="863" r:id="rId27"/>
    <p:sldId id="864" r:id="rId28"/>
    <p:sldId id="881" r:id="rId29"/>
    <p:sldId id="841" r:id="rId30"/>
    <p:sldId id="842" r:id="rId31"/>
    <p:sldId id="811" r:id="rId32"/>
    <p:sldId id="812" r:id="rId33"/>
    <p:sldId id="882" r:id="rId34"/>
    <p:sldId id="614" r:id="rId35"/>
    <p:sldId id="873" r:id="rId36"/>
    <p:sldId id="874" r:id="rId37"/>
    <p:sldId id="875" r:id="rId38"/>
    <p:sldId id="876" r:id="rId39"/>
    <p:sldId id="840" r:id="rId40"/>
  </p:sldIdLst>
  <p:sldSz cx="10287000" cy="6858000" type="35mm"/>
  <p:notesSz cx="6648450" cy="9850438"/>
  <p:kinsoku lang="ja-JP" invalStChars="、。，．・：；？！゛゜ヽヾゝゞ々ー’”）〕］｝〉》」』】°‰′″℃￠％ぁぃぅぇぉっゃゅょゎァィゥェォッャュョヮヵヶ!%),.:;?]}｡｣､･ｧｨｩｪｫｬｭｮｯｰﾞﾟ" invalEndChars="‘“（〔［｛〈《「『【￥＄$([\{｢￡"/>
  <p:defaultTextStyle>
    <a:defPPr>
      <a:defRPr lang="de-DE"/>
    </a:defPPr>
    <a:lvl1pPr algn="ctr" rtl="0" eaLnBrk="0" fontAlgn="base" hangingPunct="0">
      <a:spcBef>
        <a:spcPct val="50000"/>
      </a:spcBef>
      <a:spcAft>
        <a:spcPct val="0"/>
      </a:spcAft>
      <a:defRPr sz="2000" kern="1200">
        <a:solidFill>
          <a:schemeClr val="tx1"/>
        </a:solidFill>
        <a:latin typeface="Arial" charset="0"/>
        <a:ea typeface="+mn-ea"/>
        <a:cs typeface="+mn-cs"/>
      </a:defRPr>
    </a:lvl1pPr>
    <a:lvl2pPr marL="457200" algn="ctr" rtl="0" eaLnBrk="0" fontAlgn="base" hangingPunct="0">
      <a:spcBef>
        <a:spcPct val="50000"/>
      </a:spcBef>
      <a:spcAft>
        <a:spcPct val="0"/>
      </a:spcAft>
      <a:defRPr sz="2000" kern="1200">
        <a:solidFill>
          <a:schemeClr val="tx1"/>
        </a:solidFill>
        <a:latin typeface="Arial" charset="0"/>
        <a:ea typeface="+mn-ea"/>
        <a:cs typeface="+mn-cs"/>
      </a:defRPr>
    </a:lvl2pPr>
    <a:lvl3pPr marL="914400" algn="ctr" rtl="0" eaLnBrk="0" fontAlgn="base" hangingPunct="0">
      <a:spcBef>
        <a:spcPct val="50000"/>
      </a:spcBef>
      <a:spcAft>
        <a:spcPct val="0"/>
      </a:spcAft>
      <a:defRPr sz="2000" kern="1200">
        <a:solidFill>
          <a:schemeClr val="tx1"/>
        </a:solidFill>
        <a:latin typeface="Arial" charset="0"/>
        <a:ea typeface="+mn-ea"/>
        <a:cs typeface="+mn-cs"/>
      </a:defRPr>
    </a:lvl3pPr>
    <a:lvl4pPr marL="1371600" algn="ctr" rtl="0" eaLnBrk="0" fontAlgn="base" hangingPunct="0">
      <a:spcBef>
        <a:spcPct val="50000"/>
      </a:spcBef>
      <a:spcAft>
        <a:spcPct val="0"/>
      </a:spcAft>
      <a:defRPr sz="2000" kern="1200">
        <a:solidFill>
          <a:schemeClr val="tx1"/>
        </a:solidFill>
        <a:latin typeface="Arial" charset="0"/>
        <a:ea typeface="+mn-ea"/>
        <a:cs typeface="+mn-cs"/>
      </a:defRPr>
    </a:lvl4pPr>
    <a:lvl5pPr marL="1828800" algn="ctr" rtl="0" eaLnBrk="0" fontAlgn="base" hangingPunct="0">
      <a:spcBef>
        <a:spcPct val="5000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2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00"/>
    <a:srgbClr val="31FFFF"/>
    <a:srgbClr val="EAEAEA"/>
    <a:srgbClr val="008000"/>
    <a:srgbClr val="C9D6FF"/>
    <a:srgbClr val="008080"/>
    <a:srgbClr val="FBFCFF"/>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07" autoAdjust="0"/>
    <p:restoredTop sz="96916" autoAdjust="0"/>
  </p:normalViewPr>
  <p:slideViewPr>
    <p:cSldViewPr snapToObjects="1">
      <p:cViewPr varScale="1">
        <p:scale>
          <a:sx n="86" d="100"/>
          <a:sy n="86" d="100"/>
        </p:scale>
        <p:origin x="1140" y="60"/>
      </p:cViewPr>
      <p:guideLst>
        <p:guide orient="horz" pos="2160"/>
        <p:guide pos="32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84580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idx="2"/>
          </p:nvPr>
        </p:nvSpPr>
        <p:spPr bwMode="auto">
          <a:xfrm>
            <a:off x="742950" y="865188"/>
            <a:ext cx="5162550" cy="3441700"/>
          </a:xfrm>
          <a:prstGeom prst="rect">
            <a:avLst/>
          </a:prstGeom>
          <a:noFill/>
          <a:ln w="12700">
            <a:solidFill>
              <a:schemeClr val="tx1"/>
            </a:solidFill>
            <a:miter lim="800000"/>
            <a:headEnd/>
            <a:tailEnd/>
          </a:ln>
        </p:spPr>
      </p:sp>
      <p:sp>
        <p:nvSpPr>
          <p:cNvPr id="2051" name="Rectangle 3"/>
          <p:cNvSpPr>
            <a:spLocks noGrp="1" noChangeArrowheads="1"/>
          </p:cNvSpPr>
          <p:nvPr>
            <p:ph type="body" sz="quarter" idx="3"/>
          </p:nvPr>
        </p:nvSpPr>
        <p:spPr bwMode="auto">
          <a:xfrm>
            <a:off x="885825" y="4683125"/>
            <a:ext cx="4876800" cy="3878263"/>
          </a:xfrm>
          <a:prstGeom prst="rect">
            <a:avLst/>
          </a:prstGeom>
          <a:noFill/>
          <a:ln w="12700">
            <a:noFill/>
            <a:miter lim="800000"/>
            <a:headEnd/>
            <a:tailEnd/>
          </a:ln>
          <a:effectLst/>
        </p:spPr>
        <p:txBody>
          <a:bodyPr vert="horz" wrap="square" lIns="89743" tIns="44085" rIns="89743" bIns="44085" numCol="1" anchor="t" anchorCtr="0" compatLnSpc="1">
            <a:prstTxWarp prst="textNoShape">
              <a:avLst/>
            </a:prstTxWarp>
          </a:bodyPr>
          <a:lstStyle/>
          <a:p>
            <a:pPr lvl="0"/>
            <a:r>
              <a:rPr lang="de-DE" noProof="0"/>
              <a:t>Klicken Sie, um die Formate des Vorlagentextes zu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Tree>
    <p:extLst>
      <p:ext uri="{BB962C8B-B14F-4D97-AF65-F5344CB8AC3E}">
        <p14:creationId xmlns:p14="http://schemas.microsoft.com/office/powerpoint/2010/main" val="251880017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txBox="1">
            <a:spLocks noGrp="1" noChangeArrowheads="1"/>
          </p:cNvSpPr>
          <p:nvPr/>
        </p:nvSpPr>
        <p:spPr bwMode="auto">
          <a:xfrm>
            <a:off x="3767138" y="9356725"/>
            <a:ext cx="2881312" cy="493713"/>
          </a:xfrm>
          <a:prstGeom prst="rect">
            <a:avLst/>
          </a:prstGeom>
          <a:noFill/>
          <a:ln w="9525">
            <a:noFill/>
            <a:miter lim="800000"/>
            <a:headEnd/>
            <a:tailEnd/>
          </a:ln>
        </p:spPr>
        <p:txBody>
          <a:bodyPr lIns="90894" tIns="45447" rIns="90894" bIns="45447" anchor="b"/>
          <a:lstStyle/>
          <a:p>
            <a:pPr algn="r" defTabSz="908050" eaLnBrk="1" hangingPunct="1">
              <a:spcBef>
                <a:spcPct val="0"/>
              </a:spcBef>
            </a:pPr>
            <a:fld id="{EF1A670A-EE99-4C75-81FE-27A5F0FDE734}" type="slidenum">
              <a:rPr lang="de-DE" sz="1200">
                <a:latin typeface="Times New Roman" pitchFamily="18" charset="0"/>
              </a:rPr>
              <a:pPr algn="r" defTabSz="908050" eaLnBrk="1" hangingPunct="1">
                <a:spcBef>
                  <a:spcPct val="0"/>
                </a:spcBef>
              </a:pPr>
              <a:t>1</a:t>
            </a:fld>
            <a:endParaRPr lang="de-DE" sz="1200">
              <a:latin typeface="Times New Roman" pitchFamily="18" charset="0"/>
            </a:endParaRPr>
          </a:p>
        </p:txBody>
      </p:sp>
      <p:sp>
        <p:nvSpPr>
          <p:cNvPr id="81923" name="Rectangle 2"/>
          <p:cNvSpPr>
            <a:spLocks noGrp="1" noRot="1" noChangeAspect="1" noChangeArrowheads="1" noTextEdit="1"/>
          </p:cNvSpPr>
          <p:nvPr>
            <p:ph type="sldImg"/>
          </p:nvPr>
        </p:nvSpPr>
        <p:spPr>
          <a:xfrm>
            <a:off x="555625" y="738188"/>
            <a:ext cx="5538788" cy="3694112"/>
          </a:xfrm>
          <a:ln/>
        </p:spPr>
      </p:sp>
      <p:sp>
        <p:nvSpPr>
          <p:cNvPr id="81924" name="Rectangle 3"/>
          <p:cNvSpPr>
            <a:spLocks noGrp="1" noChangeArrowheads="1"/>
          </p:cNvSpPr>
          <p:nvPr>
            <p:ph type="body" idx="1"/>
          </p:nvPr>
        </p:nvSpPr>
        <p:spPr>
          <a:xfrm>
            <a:off x="885825" y="4678363"/>
            <a:ext cx="4876800" cy="4433887"/>
          </a:xfrm>
          <a:noFill/>
          <a:ln w="9525"/>
        </p:spPr>
        <p:txBody>
          <a:bodyPr lIns="90894" tIns="45447" rIns="90894" bIns="45447"/>
          <a:lstStyle/>
          <a:p>
            <a:pPr eaLnBrk="1" hangingPunct="1"/>
            <a:endParaRPr 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ChangeArrowheads="1"/>
          </p:cNvSpPr>
          <p:nvPr/>
        </p:nvSpPr>
        <p:spPr bwMode="auto">
          <a:xfrm>
            <a:off x="3767138" y="0"/>
            <a:ext cx="2881312" cy="492125"/>
          </a:xfrm>
          <a:prstGeom prst="rect">
            <a:avLst/>
          </a:prstGeom>
          <a:noFill/>
          <a:ln w="9525">
            <a:noFill/>
            <a:miter lim="800000"/>
            <a:headEnd/>
            <a:tailEnd/>
          </a:ln>
        </p:spPr>
        <p:txBody>
          <a:bodyPr wrap="none" anchor="ctr"/>
          <a:lstStyle/>
          <a:p>
            <a:endParaRPr lang="de-DE"/>
          </a:p>
        </p:txBody>
      </p:sp>
      <p:sp>
        <p:nvSpPr>
          <p:cNvPr id="89091" name="Rectangle 3"/>
          <p:cNvSpPr>
            <a:spLocks noChangeArrowheads="1"/>
          </p:cNvSpPr>
          <p:nvPr/>
        </p:nvSpPr>
        <p:spPr bwMode="auto">
          <a:xfrm>
            <a:off x="3767138" y="9358313"/>
            <a:ext cx="2881312" cy="492125"/>
          </a:xfrm>
          <a:prstGeom prst="rect">
            <a:avLst/>
          </a:prstGeom>
          <a:noFill/>
          <a:ln w="9525">
            <a:noFill/>
            <a:miter lim="800000"/>
            <a:headEnd/>
            <a:tailEnd/>
          </a:ln>
        </p:spPr>
        <p:txBody>
          <a:bodyPr lIns="19048" tIns="0" rIns="19048" bIns="0" anchor="b"/>
          <a:lstStyle/>
          <a:p>
            <a:pPr algn="r" defTabSz="762000">
              <a:spcBef>
                <a:spcPct val="0"/>
              </a:spcBef>
            </a:pPr>
            <a:r>
              <a:rPr lang="en-US" sz="1000" i="1">
                <a:latin typeface="Times New Roman" pitchFamily="18" charset="0"/>
              </a:rPr>
              <a:t>12</a:t>
            </a:r>
          </a:p>
        </p:txBody>
      </p:sp>
      <p:sp>
        <p:nvSpPr>
          <p:cNvPr id="89092" name="Rectangle 4"/>
          <p:cNvSpPr>
            <a:spLocks noChangeArrowheads="1"/>
          </p:cNvSpPr>
          <p:nvPr/>
        </p:nvSpPr>
        <p:spPr bwMode="auto">
          <a:xfrm>
            <a:off x="0" y="9358313"/>
            <a:ext cx="2881313" cy="492125"/>
          </a:xfrm>
          <a:prstGeom prst="rect">
            <a:avLst/>
          </a:prstGeom>
          <a:noFill/>
          <a:ln w="9525">
            <a:noFill/>
            <a:miter lim="800000"/>
            <a:headEnd/>
            <a:tailEnd/>
          </a:ln>
        </p:spPr>
        <p:txBody>
          <a:bodyPr wrap="none" anchor="ctr"/>
          <a:lstStyle/>
          <a:p>
            <a:endParaRPr lang="de-DE"/>
          </a:p>
        </p:txBody>
      </p:sp>
      <p:sp>
        <p:nvSpPr>
          <p:cNvPr id="89093" name="Rectangle 5"/>
          <p:cNvSpPr>
            <a:spLocks noChangeArrowheads="1"/>
          </p:cNvSpPr>
          <p:nvPr/>
        </p:nvSpPr>
        <p:spPr bwMode="auto">
          <a:xfrm>
            <a:off x="0" y="0"/>
            <a:ext cx="2881313" cy="492125"/>
          </a:xfrm>
          <a:prstGeom prst="rect">
            <a:avLst/>
          </a:prstGeom>
          <a:noFill/>
          <a:ln w="9525">
            <a:noFill/>
            <a:miter lim="800000"/>
            <a:headEnd/>
            <a:tailEnd/>
          </a:ln>
        </p:spPr>
        <p:txBody>
          <a:bodyPr wrap="none" anchor="ctr"/>
          <a:lstStyle/>
          <a:p>
            <a:endParaRPr lang="de-DE"/>
          </a:p>
        </p:txBody>
      </p:sp>
      <p:sp>
        <p:nvSpPr>
          <p:cNvPr id="89094" name="Rectangle 6"/>
          <p:cNvSpPr>
            <a:spLocks noGrp="1" noChangeArrowheads="1"/>
          </p:cNvSpPr>
          <p:nvPr>
            <p:ph type="body" idx="1"/>
          </p:nvPr>
        </p:nvSpPr>
        <p:spPr>
          <a:xfrm>
            <a:off x="849313" y="4683125"/>
            <a:ext cx="4948237" cy="4438650"/>
          </a:xfrm>
          <a:noFill/>
          <a:ln w="9525"/>
        </p:spPr>
        <p:txBody>
          <a:bodyPr lIns="92067" tIns="46034" rIns="92067" bIns="46034"/>
          <a:lstStyle/>
          <a:p>
            <a:endParaRPr lang="de-DE"/>
          </a:p>
        </p:txBody>
      </p:sp>
      <p:sp>
        <p:nvSpPr>
          <p:cNvPr id="89095" name="Rectangle 7"/>
          <p:cNvSpPr>
            <a:spLocks noGrp="1" noRot="1" noChangeAspect="1" noChangeArrowheads="1" noTextEdit="1"/>
          </p:cNvSpPr>
          <p:nvPr>
            <p:ph type="sldImg"/>
          </p:nvPr>
        </p:nvSpPr>
        <p:spPr>
          <a:xfrm>
            <a:off x="565150" y="746125"/>
            <a:ext cx="5519738" cy="3679825"/>
          </a:xfrm>
          <a:ln cap="flat"/>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1026"/>
          <p:cNvSpPr>
            <a:spLocks noChangeArrowheads="1"/>
          </p:cNvSpPr>
          <p:nvPr/>
        </p:nvSpPr>
        <p:spPr bwMode="auto">
          <a:xfrm>
            <a:off x="3767138" y="0"/>
            <a:ext cx="2881312" cy="492125"/>
          </a:xfrm>
          <a:prstGeom prst="rect">
            <a:avLst/>
          </a:prstGeom>
          <a:noFill/>
          <a:ln w="9525">
            <a:noFill/>
            <a:miter lim="800000"/>
            <a:headEnd/>
            <a:tailEnd/>
          </a:ln>
        </p:spPr>
        <p:txBody>
          <a:bodyPr wrap="none" anchor="ctr"/>
          <a:lstStyle/>
          <a:p>
            <a:endParaRPr lang="de-DE"/>
          </a:p>
        </p:txBody>
      </p:sp>
      <p:sp>
        <p:nvSpPr>
          <p:cNvPr id="102403" name="Rectangle 1027"/>
          <p:cNvSpPr>
            <a:spLocks noChangeArrowheads="1"/>
          </p:cNvSpPr>
          <p:nvPr/>
        </p:nvSpPr>
        <p:spPr bwMode="auto">
          <a:xfrm>
            <a:off x="3767138" y="9358313"/>
            <a:ext cx="2881312" cy="492125"/>
          </a:xfrm>
          <a:prstGeom prst="rect">
            <a:avLst/>
          </a:prstGeom>
          <a:noFill/>
          <a:ln w="9525">
            <a:noFill/>
            <a:miter lim="800000"/>
            <a:headEnd/>
            <a:tailEnd/>
          </a:ln>
        </p:spPr>
        <p:txBody>
          <a:bodyPr lIns="19048" tIns="0" rIns="19048" bIns="0" anchor="b"/>
          <a:lstStyle/>
          <a:p>
            <a:pPr algn="r" defTabSz="762000">
              <a:spcBef>
                <a:spcPct val="0"/>
              </a:spcBef>
            </a:pPr>
            <a:r>
              <a:rPr lang="en-US" sz="1000" i="1">
                <a:latin typeface="Times New Roman" pitchFamily="18" charset="0"/>
              </a:rPr>
              <a:t>12</a:t>
            </a:r>
          </a:p>
        </p:txBody>
      </p:sp>
      <p:sp>
        <p:nvSpPr>
          <p:cNvPr id="102404" name="Rectangle 1028"/>
          <p:cNvSpPr>
            <a:spLocks noChangeArrowheads="1"/>
          </p:cNvSpPr>
          <p:nvPr/>
        </p:nvSpPr>
        <p:spPr bwMode="auto">
          <a:xfrm>
            <a:off x="0" y="9358313"/>
            <a:ext cx="2881313" cy="492125"/>
          </a:xfrm>
          <a:prstGeom prst="rect">
            <a:avLst/>
          </a:prstGeom>
          <a:noFill/>
          <a:ln w="9525">
            <a:noFill/>
            <a:miter lim="800000"/>
            <a:headEnd/>
            <a:tailEnd/>
          </a:ln>
        </p:spPr>
        <p:txBody>
          <a:bodyPr wrap="none" anchor="ctr"/>
          <a:lstStyle/>
          <a:p>
            <a:endParaRPr lang="de-DE"/>
          </a:p>
        </p:txBody>
      </p:sp>
      <p:sp>
        <p:nvSpPr>
          <p:cNvPr id="102405" name="Rectangle 1029"/>
          <p:cNvSpPr>
            <a:spLocks noChangeArrowheads="1"/>
          </p:cNvSpPr>
          <p:nvPr/>
        </p:nvSpPr>
        <p:spPr bwMode="auto">
          <a:xfrm>
            <a:off x="0" y="0"/>
            <a:ext cx="2881313" cy="492125"/>
          </a:xfrm>
          <a:prstGeom prst="rect">
            <a:avLst/>
          </a:prstGeom>
          <a:noFill/>
          <a:ln w="9525">
            <a:noFill/>
            <a:miter lim="800000"/>
            <a:headEnd/>
            <a:tailEnd/>
          </a:ln>
        </p:spPr>
        <p:txBody>
          <a:bodyPr wrap="none" anchor="ctr"/>
          <a:lstStyle/>
          <a:p>
            <a:endParaRPr lang="de-DE"/>
          </a:p>
        </p:txBody>
      </p:sp>
      <p:sp>
        <p:nvSpPr>
          <p:cNvPr id="102406" name="Rectangle 1030"/>
          <p:cNvSpPr>
            <a:spLocks noGrp="1" noChangeArrowheads="1"/>
          </p:cNvSpPr>
          <p:nvPr>
            <p:ph type="body" idx="1"/>
          </p:nvPr>
        </p:nvSpPr>
        <p:spPr>
          <a:xfrm>
            <a:off x="849313" y="4683125"/>
            <a:ext cx="4948237" cy="4438650"/>
          </a:xfrm>
          <a:noFill/>
          <a:ln w="9525"/>
        </p:spPr>
        <p:txBody>
          <a:bodyPr lIns="92067" tIns="46034" rIns="92067" bIns="46034"/>
          <a:lstStyle/>
          <a:p>
            <a:endParaRPr lang="de-DE"/>
          </a:p>
        </p:txBody>
      </p:sp>
      <p:sp>
        <p:nvSpPr>
          <p:cNvPr id="102407" name="Rectangle 1031"/>
          <p:cNvSpPr>
            <a:spLocks noGrp="1" noRot="1" noChangeAspect="1" noChangeArrowheads="1" noTextEdit="1"/>
          </p:cNvSpPr>
          <p:nvPr>
            <p:ph type="sldImg"/>
          </p:nvPr>
        </p:nvSpPr>
        <p:spPr>
          <a:xfrm>
            <a:off x="565150" y="746125"/>
            <a:ext cx="5519738" cy="3679825"/>
          </a:xfrm>
          <a:ln cap="flat"/>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ChangeArrowheads="1"/>
          </p:cNvSpPr>
          <p:nvPr/>
        </p:nvSpPr>
        <p:spPr bwMode="auto">
          <a:xfrm>
            <a:off x="3767138" y="0"/>
            <a:ext cx="2881312" cy="492125"/>
          </a:xfrm>
          <a:prstGeom prst="rect">
            <a:avLst/>
          </a:prstGeom>
          <a:noFill/>
          <a:ln w="9525">
            <a:noFill/>
            <a:miter lim="800000"/>
            <a:headEnd/>
            <a:tailEnd/>
          </a:ln>
        </p:spPr>
        <p:txBody>
          <a:bodyPr wrap="none" anchor="ctr"/>
          <a:lstStyle/>
          <a:p>
            <a:endParaRPr lang="de-DE"/>
          </a:p>
        </p:txBody>
      </p:sp>
      <p:sp>
        <p:nvSpPr>
          <p:cNvPr id="86019" name="Rectangle 3"/>
          <p:cNvSpPr>
            <a:spLocks noChangeArrowheads="1"/>
          </p:cNvSpPr>
          <p:nvPr/>
        </p:nvSpPr>
        <p:spPr bwMode="auto">
          <a:xfrm>
            <a:off x="3767138" y="9358313"/>
            <a:ext cx="2881312" cy="492125"/>
          </a:xfrm>
          <a:prstGeom prst="rect">
            <a:avLst/>
          </a:prstGeom>
          <a:noFill/>
          <a:ln w="9525">
            <a:noFill/>
            <a:miter lim="800000"/>
            <a:headEnd/>
            <a:tailEnd/>
          </a:ln>
        </p:spPr>
        <p:txBody>
          <a:bodyPr lIns="19048" tIns="0" rIns="19048" bIns="0" anchor="b"/>
          <a:lstStyle/>
          <a:p>
            <a:pPr algn="r" defTabSz="762000">
              <a:spcBef>
                <a:spcPct val="0"/>
              </a:spcBef>
            </a:pPr>
            <a:r>
              <a:rPr lang="en-US" sz="1000" i="1">
                <a:latin typeface="Times New Roman" pitchFamily="18" charset="0"/>
              </a:rPr>
              <a:t>12</a:t>
            </a:r>
          </a:p>
        </p:txBody>
      </p:sp>
      <p:sp>
        <p:nvSpPr>
          <p:cNvPr id="86020" name="Rectangle 4"/>
          <p:cNvSpPr>
            <a:spLocks noChangeArrowheads="1"/>
          </p:cNvSpPr>
          <p:nvPr/>
        </p:nvSpPr>
        <p:spPr bwMode="auto">
          <a:xfrm>
            <a:off x="0" y="9358313"/>
            <a:ext cx="2881313" cy="492125"/>
          </a:xfrm>
          <a:prstGeom prst="rect">
            <a:avLst/>
          </a:prstGeom>
          <a:noFill/>
          <a:ln w="9525">
            <a:noFill/>
            <a:miter lim="800000"/>
            <a:headEnd/>
            <a:tailEnd/>
          </a:ln>
        </p:spPr>
        <p:txBody>
          <a:bodyPr wrap="none" anchor="ctr"/>
          <a:lstStyle/>
          <a:p>
            <a:endParaRPr lang="de-DE"/>
          </a:p>
        </p:txBody>
      </p:sp>
      <p:sp>
        <p:nvSpPr>
          <p:cNvPr id="86021" name="Rectangle 5"/>
          <p:cNvSpPr>
            <a:spLocks noChangeArrowheads="1"/>
          </p:cNvSpPr>
          <p:nvPr/>
        </p:nvSpPr>
        <p:spPr bwMode="auto">
          <a:xfrm>
            <a:off x="0" y="0"/>
            <a:ext cx="2881313" cy="492125"/>
          </a:xfrm>
          <a:prstGeom prst="rect">
            <a:avLst/>
          </a:prstGeom>
          <a:noFill/>
          <a:ln w="9525">
            <a:noFill/>
            <a:miter lim="800000"/>
            <a:headEnd/>
            <a:tailEnd/>
          </a:ln>
        </p:spPr>
        <p:txBody>
          <a:bodyPr wrap="none" anchor="ctr"/>
          <a:lstStyle/>
          <a:p>
            <a:endParaRPr lang="de-DE"/>
          </a:p>
        </p:txBody>
      </p:sp>
      <p:sp>
        <p:nvSpPr>
          <p:cNvPr id="86022" name="Rectangle 6"/>
          <p:cNvSpPr>
            <a:spLocks noGrp="1" noChangeArrowheads="1"/>
          </p:cNvSpPr>
          <p:nvPr>
            <p:ph type="body" idx="1"/>
          </p:nvPr>
        </p:nvSpPr>
        <p:spPr>
          <a:xfrm>
            <a:off x="849313" y="4683125"/>
            <a:ext cx="4948237" cy="4438650"/>
          </a:xfrm>
          <a:noFill/>
          <a:ln w="9525"/>
        </p:spPr>
        <p:txBody>
          <a:bodyPr lIns="92067" tIns="46034" rIns="92067" bIns="46034"/>
          <a:lstStyle/>
          <a:p>
            <a:endParaRPr lang="de-DE"/>
          </a:p>
        </p:txBody>
      </p:sp>
      <p:sp>
        <p:nvSpPr>
          <p:cNvPr id="86023" name="Rectangle 7"/>
          <p:cNvSpPr>
            <a:spLocks noGrp="1" noRot="1" noChangeAspect="1" noChangeArrowheads="1" noTextEdit="1"/>
          </p:cNvSpPr>
          <p:nvPr>
            <p:ph type="sldImg"/>
          </p:nvPr>
        </p:nvSpPr>
        <p:spPr>
          <a:xfrm>
            <a:off x="565150" y="746125"/>
            <a:ext cx="5519738" cy="3679825"/>
          </a:xfrm>
          <a:ln cap="flat"/>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62" name="Rectangle 2"/>
          <p:cNvSpPr>
            <a:spLocks noChangeArrowheads="1"/>
          </p:cNvSpPr>
          <p:nvPr/>
        </p:nvSpPr>
        <p:spPr bwMode="auto">
          <a:xfrm>
            <a:off x="3767138" y="0"/>
            <a:ext cx="2881312" cy="492125"/>
          </a:xfrm>
          <a:prstGeom prst="rect">
            <a:avLst/>
          </a:prstGeom>
          <a:noFill/>
          <a:ln w="9525">
            <a:noFill/>
            <a:miter lim="800000"/>
            <a:headEnd/>
            <a:tailEnd/>
          </a:ln>
          <a:effectLst/>
        </p:spPr>
        <p:txBody>
          <a:bodyPr wrap="none" anchor="ctr"/>
          <a:lstStyle/>
          <a:p>
            <a:endParaRPr lang="de-DE"/>
          </a:p>
        </p:txBody>
      </p:sp>
      <p:sp>
        <p:nvSpPr>
          <p:cNvPr id="860163" name="Rectangle 3"/>
          <p:cNvSpPr>
            <a:spLocks noChangeArrowheads="1"/>
          </p:cNvSpPr>
          <p:nvPr/>
        </p:nvSpPr>
        <p:spPr bwMode="auto">
          <a:xfrm>
            <a:off x="3767138" y="9358313"/>
            <a:ext cx="2881312" cy="492125"/>
          </a:xfrm>
          <a:prstGeom prst="rect">
            <a:avLst/>
          </a:prstGeom>
          <a:noFill/>
          <a:ln w="9525">
            <a:noFill/>
            <a:miter lim="800000"/>
            <a:headEnd/>
            <a:tailEnd/>
          </a:ln>
          <a:effectLst/>
        </p:spPr>
        <p:txBody>
          <a:bodyPr lIns="19048" tIns="0" rIns="19048" bIns="0" anchor="b"/>
          <a:lstStyle/>
          <a:p>
            <a:pPr algn="r" defTabSz="762000">
              <a:spcBef>
                <a:spcPct val="0"/>
              </a:spcBef>
            </a:pPr>
            <a:r>
              <a:rPr lang="en-US" sz="1000" i="1">
                <a:latin typeface="Times New Roman" pitchFamily="18" charset="0"/>
              </a:rPr>
              <a:t>12</a:t>
            </a:r>
          </a:p>
        </p:txBody>
      </p:sp>
      <p:sp>
        <p:nvSpPr>
          <p:cNvPr id="860164" name="Rectangle 4"/>
          <p:cNvSpPr>
            <a:spLocks noChangeArrowheads="1"/>
          </p:cNvSpPr>
          <p:nvPr/>
        </p:nvSpPr>
        <p:spPr bwMode="auto">
          <a:xfrm>
            <a:off x="0" y="9358313"/>
            <a:ext cx="2881313" cy="492125"/>
          </a:xfrm>
          <a:prstGeom prst="rect">
            <a:avLst/>
          </a:prstGeom>
          <a:noFill/>
          <a:ln w="9525">
            <a:noFill/>
            <a:miter lim="800000"/>
            <a:headEnd/>
            <a:tailEnd/>
          </a:ln>
          <a:effectLst/>
        </p:spPr>
        <p:txBody>
          <a:bodyPr wrap="none" anchor="ctr"/>
          <a:lstStyle/>
          <a:p>
            <a:endParaRPr lang="de-DE"/>
          </a:p>
        </p:txBody>
      </p:sp>
      <p:sp>
        <p:nvSpPr>
          <p:cNvPr id="860165" name="Rectangle 5"/>
          <p:cNvSpPr>
            <a:spLocks noChangeArrowheads="1"/>
          </p:cNvSpPr>
          <p:nvPr/>
        </p:nvSpPr>
        <p:spPr bwMode="auto">
          <a:xfrm>
            <a:off x="0" y="0"/>
            <a:ext cx="2881313" cy="492125"/>
          </a:xfrm>
          <a:prstGeom prst="rect">
            <a:avLst/>
          </a:prstGeom>
          <a:noFill/>
          <a:ln w="9525">
            <a:noFill/>
            <a:miter lim="800000"/>
            <a:headEnd/>
            <a:tailEnd/>
          </a:ln>
          <a:effectLst/>
        </p:spPr>
        <p:txBody>
          <a:bodyPr wrap="none" anchor="ctr"/>
          <a:lstStyle/>
          <a:p>
            <a:endParaRPr lang="de-DE"/>
          </a:p>
        </p:txBody>
      </p:sp>
      <p:sp>
        <p:nvSpPr>
          <p:cNvPr id="860166" name="Rectangle 6"/>
          <p:cNvSpPr>
            <a:spLocks noGrp="1" noChangeArrowheads="1"/>
          </p:cNvSpPr>
          <p:nvPr>
            <p:ph type="body" idx="1"/>
          </p:nvPr>
        </p:nvSpPr>
        <p:spPr bwMode="auto">
          <a:xfrm>
            <a:off x="849313" y="4683125"/>
            <a:ext cx="4948237" cy="4438650"/>
          </a:xfrm>
          <a:prstGeom prst="rect">
            <a:avLst/>
          </a:prstGeom>
          <a:noFill/>
          <a:ln>
            <a:miter lim="800000"/>
            <a:headEnd/>
            <a:tailEnd/>
          </a:ln>
        </p:spPr>
        <p:txBody>
          <a:bodyPr lIns="92067" tIns="46034" rIns="92067" bIns="46034"/>
          <a:lstStyle/>
          <a:p>
            <a:endParaRPr lang="de-DE"/>
          </a:p>
        </p:txBody>
      </p:sp>
      <p:sp>
        <p:nvSpPr>
          <p:cNvPr id="860167" name="Rectangle 7"/>
          <p:cNvSpPr>
            <a:spLocks noGrp="1" noRot="1" noChangeAspect="1" noChangeArrowheads="1"/>
          </p:cNvSpPr>
          <p:nvPr>
            <p:ph type="sldImg"/>
          </p:nvPr>
        </p:nvSpPr>
        <p:spPr bwMode="auto">
          <a:xfrm>
            <a:off x="565150" y="746125"/>
            <a:ext cx="5519738" cy="3679825"/>
          </a:xfrm>
          <a:prstGeom prst="rect">
            <a:avLst/>
          </a:prstGeom>
          <a:noFill/>
          <a:ln w="12700" cap="flat">
            <a:solidFill>
              <a:schemeClr val="tx1"/>
            </a:solidFill>
            <a:miter lim="800000"/>
            <a:headEnd/>
            <a:tailEnd/>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ChangeArrowheads="1"/>
          </p:cNvSpPr>
          <p:nvPr/>
        </p:nvSpPr>
        <p:spPr bwMode="auto">
          <a:xfrm>
            <a:off x="3767138" y="0"/>
            <a:ext cx="2881312" cy="492125"/>
          </a:xfrm>
          <a:prstGeom prst="rect">
            <a:avLst/>
          </a:prstGeom>
          <a:noFill/>
          <a:ln w="9525">
            <a:noFill/>
            <a:miter lim="800000"/>
            <a:headEnd/>
            <a:tailEnd/>
          </a:ln>
        </p:spPr>
        <p:txBody>
          <a:bodyPr wrap="none" anchor="ctr"/>
          <a:lstStyle/>
          <a:p>
            <a:endParaRPr lang="de-DE"/>
          </a:p>
        </p:txBody>
      </p:sp>
      <p:sp>
        <p:nvSpPr>
          <p:cNvPr id="90115" name="Rectangle 3"/>
          <p:cNvSpPr>
            <a:spLocks noChangeArrowheads="1"/>
          </p:cNvSpPr>
          <p:nvPr/>
        </p:nvSpPr>
        <p:spPr bwMode="auto">
          <a:xfrm>
            <a:off x="3767138" y="9358313"/>
            <a:ext cx="2881312" cy="492125"/>
          </a:xfrm>
          <a:prstGeom prst="rect">
            <a:avLst/>
          </a:prstGeom>
          <a:noFill/>
          <a:ln w="9525">
            <a:noFill/>
            <a:miter lim="800000"/>
            <a:headEnd/>
            <a:tailEnd/>
          </a:ln>
        </p:spPr>
        <p:txBody>
          <a:bodyPr lIns="19048" tIns="0" rIns="19048" bIns="0" anchor="b"/>
          <a:lstStyle/>
          <a:p>
            <a:pPr algn="r" defTabSz="762000">
              <a:spcBef>
                <a:spcPct val="0"/>
              </a:spcBef>
            </a:pPr>
            <a:r>
              <a:rPr lang="en-US" sz="1000" i="1">
                <a:latin typeface="Times New Roman" pitchFamily="18" charset="0"/>
              </a:rPr>
              <a:t>12</a:t>
            </a:r>
          </a:p>
        </p:txBody>
      </p:sp>
      <p:sp>
        <p:nvSpPr>
          <p:cNvPr id="90116" name="Rectangle 4"/>
          <p:cNvSpPr>
            <a:spLocks noChangeArrowheads="1"/>
          </p:cNvSpPr>
          <p:nvPr/>
        </p:nvSpPr>
        <p:spPr bwMode="auto">
          <a:xfrm>
            <a:off x="0" y="9358313"/>
            <a:ext cx="2881313" cy="492125"/>
          </a:xfrm>
          <a:prstGeom prst="rect">
            <a:avLst/>
          </a:prstGeom>
          <a:noFill/>
          <a:ln w="9525">
            <a:noFill/>
            <a:miter lim="800000"/>
            <a:headEnd/>
            <a:tailEnd/>
          </a:ln>
        </p:spPr>
        <p:txBody>
          <a:bodyPr wrap="none" anchor="ctr"/>
          <a:lstStyle/>
          <a:p>
            <a:endParaRPr lang="de-DE"/>
          </a:p>
        </p:txBody>
      </p:sp>
      <p:sp>
        <p:nvSpPr>
          <p:cNvPr id="90117" name="Rectangle 5"/>
          <p:cNvSpPr>
            <a:spLocks noChangeArrowheads="1"/>
          </p:cNvSpPr>
          <p:nvPr/>
        </p:nvSpPr>
        <p:spPr bwMode="auto">
          <a:xfrm>
            <a:off x="0" y="0"/>
            <a:ext cx="2881313" cy="492125"/>
          </a:xfrm>
          <a:prstGeom prst="rect">
            <a:avLst/>
          </a:prstGeom>
          <a:noFill/>
          <a:ln w="9525">
            <a:noFill/>
            <a:miter lim="800000"/>
            <a:headEnd/>
            <a:tailEnd/>
          </a:ln>
        </p:spPr>
        <p:txBody>
          <a:bodyPr wrap="none" anchor="ctr"/>
          <a:lstStyle/>
          <a:p>
            <a:endParaRPr lang="de-DE"/>
          </a:p>
        </p:txBody>
      </p:sp>
      <p:sp>
        <p:nvSpPr>
          <p:cNvPr id="90118" name="Rectangle 6"/>
          <p:cNvSpPr>
            <a:spLocks noGrp="1" noChangeArrowheads="1"/>
          </p:cNvSpPr>
          <p:nvPr>
            <p:ph type="body" idx="1"/>
          </p:nvPr>
        </p:nvSpPr>
        <p:spPr>
          <a:xfrm>
            <a:off x="849313" y="4683125"/>
            <a:ext cx="4948237" cy="4438650"/>
          </a:xfrm>
          <a:noFill/>
          <a:ln w="9525"/>
        </p:spPr>
        <p:txBody>
          <a:bodyPr lIns="92067" tIns="46034" rIns="92067" bIns="46034"/>
          <a:lstStyle/>
          <a:p>
            <a:endParaRPr lang="de-DE"/>
          </a:p>
        </p:txBody>
      </p:sp>
      <p:sp>
        <p:nvSpPr>
          <p:cNvPr id="90119" name="Rectangle 7"/>
          <p:cNvSpPr>
            <a:spLocks noGrp="1" noRot="1" noChangeAspect="1" noChangeArrowheads="1" noTextEdit="1"/>
          </p:cNvSpPr>
          <p:nvPr>
            <p:ph type="sldImg"/>
          </p:nvPr>
        </p:nvSpPr>
        <p:spPr>
          <a:xfrm>
            <a:off x="565150" y="746125"/>
            <a:ext cx="5519738" cy="3679825"/>
          </a:xfrm>
          <a:ln cap="flat"/>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ChangeArrowheads="1"/>
          </p:cNvSpPr>
          <p:nvPr/>
        </p:nvSpPr>
        <p:spPr bwMode="auto">
          <a:xfrm>
            <a:off x="3767138" y="0"/>
            <a:ext cx="2881312" cy="492125"/>
          </a:xfrm>
          <a:prstGeom prst="rect">
            <a:avLst/>
          </a:prstGeom>
          <a:noFill/>
          <a:ln w="9525">
            <a:noFill/>
            <a:miter lim="800000"/>
            <a:headEnd/>
            <a:tailEnd/>
          </a:ln>
        </p:spPr>
        <p:txBody>
          <a:bodyPr wrap="none" anchor="ctr"/>
          <a:lstStyle/>
          <a:p>
            <a:endParaRPr lang="de-DE"/>
          </a:p>
        </p:txBody>
      </p:sp>
      <p:sp>
        <p:nvSpPr>
          <p:cNvPr id="89091" name="Rectangle 3"/>
          <p:cNvSpPr>
            <a:spLocks noChangeArrowheads="1"/>
          </p:cNvSpPr>
          <p:nvPr/>
        </p:nvSpPr>
        <p:spPr bwMode="auto">
          <a:xfrm>
            <a:off x="3767138" y="9358313"/>
            <a:ext cx="2881312" cy="492125"/>
          </a:xfrm>
          <a:prstGeom prst="rect">
            <a:avLst/>
          </a:prstGeom>
          <a:noFill/>
          <a:ln w="9525">
            <a:noFill/>
            <a:miter lim="800000"/>
            <a:headEnd/>
            <a:tailEnd/>
          </a:ln>
        </p:spPr>
        <p:txBody>
          <a:bodyPr lIns="19048" tIns="0" rIns="19048" bIns="0" anchor="b"/>
          <a:lstStyle/>
          <a:p>
            <a:pPr algn="r" defTabSz="762000">
              <a:spcBef>
                <a:spcPct val="0"/>
              </a:spcBef>
            </a:pPr>
            <a:r>
              <a:rPr lang="en-US" sz="1000" i="1">
                <a:latin typeface="Times New Roman" pitchFamily="18" charset="0"/>
              </a:rPr>
              <a:t>12</a:t>
            </a:r>
          </a:p>
        </p:txBody>
      </p:sp>
      <p:sp>
        <p:nvSpPr>
          <p:cNvPr id="89092" name="Rectangle 4"/>
          <p:cNvSpPr>
            <a:spLocks noChangeArrowheads="1"/>
          </p:cNvSpPr>
          <p:nvPr/>
        </p:nvSpPr>
        <p:spPr bwMode="auto">
          <a:xfrm>
            <a:off x="0" y="9358313"/>
            <a:ext cx="2881313" cy="492125"/>
          </a:xfrm>
          <a:prstGeom prst="rect">
            <a:avLst/>
          </a:prstGeom>
          <a:noFill/>
          <a:ln w="9525">
            <a:noFill/>
            <a:miter lim="800000"/>
            <a:headEnd/>
            <a:tailEnd/>
          </a:ln>
        </p:spPr>
        <p:txBody>
          <a:bodyPr wrap="none" anchor="ctr"/>
          <a:lstStyle/>
          <a:p>
            <a:endParaRPr lang="de-DE"/>
          </a:p>
        </p:txBody>
      </p:sp>
      <p:sp>
        <p:nvSpPr>
          <p:cNvPr id="89093" name="Rectangle 5"/>
          <p:cNvSpPr>
            <a:spLocks noChangeArrowheads="1"/>
          </p:cNvSpPr>
          <p:nvPr/>
        </p:nvSpPr>
        <p:spPr bwMode="auto">
          <a:xfrm>
            <a:off x="0" y="0"/>
            <a:ext cx="2881313" cy="492125"/>
          </a:xfrm>
          <a:prstGeom prst="rect">
            <a:avLst/>
          </a:prstGeom>
          <a:noFill/>
          <a:ln w="9525">
            <a:noFill/>
            <a:miter lim="800000"/>
            <a:headEnd/>
            <a:tailEnd/>
          </a:ln>
        </p:spPr>
        <p:txBody>
          <a:bodyPr wrap="none" anchor="ctr"/>
          <a:lstStyle/>
          <a:p>
            <a:endParaRPr lang="de-DE"/>
          </a:p>
        </p:txBody>
      </p:sp>
      <p:sp>
        <p:nvSpPr>
          <p:cNvPr id="89094" name="Rectangle 6"/>
          <p:cNvSpPr>
            <a:spLocks noGrp="1" noChangeArrowheads="1"/>
          </p:cNvSpPr>
          <p:nvPr>
            <p:ph type="body" idx="1"/>
          </p:nvPr>
        </p:nvSpPr>
        <p:spPr>
          <a:xfrm>
            <a:off x="849313" y="4683125"/>
            <a:ext cx="4948237" cy="4438650"/>
          </a:xfrm>
          <a:noFill/>
          <a:ln w="9525"/>
        </p:spPr>
        <p:txBody>
          <a:bodyPr lIns="92067" tIns="46034" rIns="92067" bIns="46034"/>
          <a:lstStyle/>
          <a:p>
            <a:endParaRPr lang="de-DE"/>
          </a:p>
        </p:txBody>
      </p:sp>
      <p:sp>
        <p:nvSpPr>
          <p:cNvPr id="89095" name="Rectangle 7"/>
          <p:cNvSpPr>
            <a:spLocks noGrp="1" noRot="1" noChangeAspect="1" noChangeArrowheads="1" noTextEdit="1"/>
          </p:cNvSpPr>
          <p:nvPr>
            <p:ph type="sldImg"/>
          </p:nvPr>
        </p:nvSpPr>
        <p:spPr>
          <a:xfrm>
            <a:off x="565150" y="746125"/>
            <a:ext cx="5519738" cy="3679825"/>
          </a:xfrm>
          <a:ln cap="flat"/>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ChangeArrowheads="1"/>
          </p:cNvSpPr>
          <p:nvPr/>
        </p:nvSpPr>
        <p:spPr bwMode="auto">
          <a:xfrm>
            <a:off x="3767138" y="0"/>
            <a:ext cx="2881312" cy="492125"/>
          </a:xfrm>
          <a:prstGeom prst="rect">
            <a:avLst/>
          </a:prstGeom>
          <a:noFill/>
          <a:ln w="9525">
            <a:noFill/>
            <a:miter lim="800000"/>
            <a:headEnd/>
            <a:tailEnd/>
          </a:ln>
        </p:spPr>
        <p:txBody>
          <a:bodyPr wrap="none" anchor="ctr"/>
          <a:lstStyle/>
          <a:p>
            <a:endParaRPr lang="de-DE"/>
          </a:p>
        </p:txBody>
      </p:sp>
      <p:sp>
        <p:nvSpPr>
          <p:cNvPr id="91139" name="Rectangle 3"/>
          <p:cNvSpPr>
            <a:spLocks noChangeArrowheads="1"/>
          </p:cNvSpPr>
          <p:nvPr/>
        </p:nvSpPr>
        <p:spPr bwMode="auto">
          <a:xfrm>
            <a:off x="3767138" y="9358313"/>
            <a:ext cx="2881312" cy="492125"/>
          </a:xfrm>
          <a:prstGeom prst="rect">
            <a:avLst/>
          </a:prstGeom>
          <a:noFill/>
          <a:ln w="9525">
            <a:noFill/>
            <a:miter lim="800000"/>
            <a:headEnd/>
            <a:tailEnd/>
          </a:ln>
        </p:spPr>
        <p:txBody>
          <a:bodyPr lIns="19048" tIns="0" rIns="19048" bIns="0" anchor="b"/>
          <a:lstStyle/>
          <a:p>
            <a:pPr algn="r" defTabSz="762000">
              <a:spcBef>
                <a:spcPct val="0"/>
              </a:spcBef>
            </a:pPr>
            <a:r>
              <a:rPr lang="en-US" sz="1000" i="1">
                <a:latin typeface="Times New Roman" pitchFamily="18" charset="0"/>
              </a:rPr>
              <a:t>12</a:t>
            </a:r>
          </a:p>
        </p:txBody>
      </p:sp>
      <p:sp>
        <p:nvSpPr>
          <p:cNvPr id="91140" name="Rectangle 4"/>
          <p:cNvSpPr>
            <a:spLocks noChangeArrowheads="1"/>
          </p:cNvSpPr>
          <p:nvPr/>
        </p:nvSpPr>
        <p:spPr bwMode="auto">
          <a:xfrm>
            <a:off x="0" y="9358313"/>
            <a:ext cx="2881313" cy="492125"/>
          </a:xfrm>
          <a:prstGeom prst="rect">
            <a:avLst/>
          </a:prstGeom>
          <a:noFill/>
          <a:ln w="9525">
            <a:noFill/>
            <a:miter lim="800000"/>
            <a:headEnd/>
            <a:tailEnd/>
          </a:ln>
        </p:spPr>
        <p:txBody>
          <a:bodyPr wrap="none" anchor="ctr"/>
          <a:lstStyle/>
          <a:p>
            <a:endParaRPr lang="de-DE"/>
          </a:p>
        </p:txBody>
      </p:sp>
      <p:sp>
        <p:nvSpPr>
          <p:cNvPr id="91141" name="Rectangle 5"/>
          <p:cNvSpPr>
            <a:spLocks noChangeArrowheads="1"/>
          </p:cNvSpPr>
          <p:nvPr/>
        </p:nvSpPr>
        <p:spPr bwMode="auto">
          <a:xfrm>
            <a:off x="0" y="0"/>
            <a:ext cx="2881313" cy="492125"/>
          </a:xfrm>
          <a:prstGeom prst="rect">
            <a:avLst/>
          </a:prstGeom>
          <a:noFill/>
          <a:ln w="9525">
            <a:noFill/>
            <a:miter lim="800000"/>
            <a:headEnd/>
            <a:tailEnd/>
          </a:ln>
        </p:spPr>
        <p:txBody>
          <a:bodyPr wrap="none" anchor="ctr"/>
          <a:lstStyle/>
          <a:p>
            <a:endParaRPr lang="de-DE"/>
          </a:p>
        </p:txBody>
      </p:sp>
      <p:sp>
        <p:nvSpPr>
          <p:cNvPr id="91142" name="Rectangle 6"/>
          <p:cNvSpPr>
            <a:spLocks noGrp="1" noChangeArrowheads="1"/>
          </p:cNvSpPr>
          <p:nvPr>
            <p:ph type="body" idx="1"/>
          </p:nvPr>
        </p:nvSpPr>
        <p:spPr>
          <a:xfrm>
            <a:off x="849313" y="4683125"/>
            <a:ext cx="4948237" cy="4438650"/>
          </a:xfrm>
          <a:noFill/>
          <a:ln w="9525"/>
        </p:spPr>
        <p:txBody>
          <a:bodyPr lIns="92067" tIns="46034" rIns="92067" bIns="46034"/>
          <a:lstStyle/>
          <a:p>
            <a:endParaRPr lang="de-DE"/>
          </a:p>
        </p:txBody>
      </p:sp>
      <p:sp>
        <p:nvSpPr>
          <p:cNvPr id="91143" name="Rectangle 7"/>
          <p:cNvSpPr>
            <a:spLocks noGrp="1" noRot="1" noChangeAspect="1" noChangeArrowheads="1" noTextEdit="1"/>
          </p:cNvSpPr>
          <p:nvPr>
            <p:ph type="sldImg"/>
          </p:nvPr>
        </p:nvSpPr>
        <p:spPr>
          <a:xfrm>
            <a:off x="565150" y="746125"/>
            <a:ext cx="5519738" cy="3679825"/>
          </a:xfrm>
          <a:ln cap="flat"/>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698" name="Rectangle 2"/>
          <p:cNvSpPr>
            <a:spLocks noGrp="1" noChangeArrowheads="1"/>
          </p:cNvSpPr>
          <p:nvPr>
            <p:ph type="body" idx="1"/>
          </p:nvPr>
        </p:nvSpPr>
        <p:spPr bwMode="auto">
          <a:xfrm>
            <a:off x="849313" y="4683125"/>
            <a:ext cx="4948237" cy="4438650"/>
          </a:xfrm>
          <a:prstGeom prst="rect">
            <a:avLst/>
          </a:prstGeom>
          <a:noFill/>
          <a:ln w="12700">
            <a:miter lim="800000"/>
            <a:headEnd/>
            <a:tailEnd/>
          </a:ln>
        </p:spPr>
        <p:txBody>
          <a:bodyPr lIns="90488" tIns="44450" rIns="90488" bIns="44450"/>
          <a:lstStyle/>
          <a:p>
            <a:endParaRPr lang="de-DE"/>
          </a:p>
        </p:txBody>
      </p:sp>
      <p:sp>
        <p:nvSpPr>
          <p:cNvPr id="925699" name="Rectangle 3"/>
          <p:cNvSpPr>
            <a:spLocks noGrp="1" noRot="1" noChangeAspect="1" noChangeArrowheads="1"/>
          </p:cNvSpPr>
          <p:nvPr>
            <p:ph type="sldImg"/>
          </p:nvPr>
        </p:nvSpPr>
        <p:spPr bwMode="auto">
          <a:xfrm>
            <a:off x="565150" y="746125"/>
            <a:ext cx="5519738" cy="3679825"/>
          </a:xfrm>
          <a:prstGeom prst="rect">
            <a:avLst/>
          </a:prstGeom>
          <a:noFill/>
          <a:ln w="12700" cap="flat">
            <a:solidFill>
              <a:schemeClr val="tx1"/>
            </a:solidFill>
            <a:miter lim="800000"/>
            <a:headEnd/>
            <a:tailEnd/>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9794" name="Rectangle 2"/>
          <p:cNvSpPr>
            <a:spLocks noGrp="1" noChangeArrowheads="1"/>
          </p:cNvSpPr>
          <p:nvPr>
            <p:ph type="body" idx="1"/>
          </p:nvPr>
        </p:nvSpPr>
        <p:spPr bwMode="auto">
          <a:xfrm>
            <a:off x="849313" y="4683125"/>
            <a:ext cx="4948237" cy="4438650"/>
          </a:xfrm>
          <a:prstGeom prst="rect">
            <a:avLst/>
          </a:prstGeom>
          <a:noFill/>
          <a:ln w="12700">
            <a:miter lim="800000"/>
            <a:headEnd/>
            <a:tailEnd/>
          </a:ln>
        </p:spPr>
        <p:txBody>
          <a:bodyPr lIns="90488" tIns="44450" rIns="90488" bIns="44450"/>
          <a:lstStyle/>
          <a:p>
            <a:endParaRPr lang="de-DE"/>
          </a:p>
        </p:txBody>
      </p:sp>
      <p:sp>
        <p:nvSpPr>
          <p:cNvPr id="929795" name="Rectangle 3"/>
          <p:cNvSpPr>
            <a:spLocks noGrp="1" noRot="1" noChangeAspect="1" noChangeArrowheads="1"/>
          </p:cNvSpPr>
          <p:nvPr>
            <p:ph type="sldImg"/>
          </p:nvPr>
        </p:nvSpPr>
        <p:spPr bwMode="auto">
          <a:xfrm>
            <a:off x="565150" y="746125"/>
            <a:ext cx="5519738" cy="3679825"/>
          </a:xfrm>
          <a:prstGeom prst="rect">
            <a:avLst/>
          </a:prstGeom>
          <a:noFill/>
          <a:ln w="12700" cap="flat">
            <a:solidFill>
              <a:schemeClr val="tx1"/>
            </a:solidFill>
            <a:miter lim="800000"/>
            <a:headEnd/>
            <a:tailEnd/>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7746" name="Rectangle 2"/>
          <p:cNvSpPr>
            <a:spLocks noGrp="1" noChangeArrowheads="1"/>
          </p:cNvSpPr>
          <p:nvPr>
            <p:ph type="body" idx="1"/>
          </p:nvPr>
        </p:nvSpPr>
        <p:spPr bwMode="auto">
          <a:xfrm>
            <a:off x="849313" y="4683125"/>
            <a:ext cx="4948237" cy="4438650"/>
          </a:xfrm>
          <a:prstGeom prst="rect">
            <a:avLst/>
          </a:prstGeom>
          <a:noFill/>
          <a:ln w="12700">
            <a:miter lim="800000"/>
            <a:headEnd/>
            <a:tailEnd/>
          </a:ln>
        </p:spPr>
        <p:txBody>
          <a:bodyPr lIns="90488" tIns="44450" rIns="90488" bIns="44450"/>
          <a:lstStyle/>
          <a:p>
            <a:endParaRPr lang="de-DE"/>
          </a:p>
        </p:txBody>
      </p:sp>
      <p:sp>
        <p:nvSpPr>
          <p:cNvPr id="927747" name="Rectangle 3"/>
          <p:cNvSpPr>
            <a:spLocks noGrp="1" noRot="1" noChangeAspect="1" noChangeArrowheads="1"/>
          </p:cNvSpPr>
          <p:nvPr>
            <p:ph type="sldImg"/>
          </p:nvPr>
        </p:nvSpPr>
        <p:spPr bwMode="auto">
          <a:xfrm>
            <a:off x="565150" y="746125"/>
            <a:ext cx="5519738" cy="3679825"/>
          </a:xfrm>
          <a:prstGeom prst="rect">
            <a:avLst/>
          </a:prstGeom>
          <a:noFill/>
          <a:ln w="12700" cap="flat">
            <a:solidFill>
              <a:schemeClr val="tx1"/>
            </a:solidFill>
            <a:miter lim="800000"/>
            <a:headEnd/>
            <a:tailEnd/>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771525" y="2130428"/>
            <a:ext cx="8743950" cy="1470025"/>
          </a:xfrm>
        </p:spPr>
        <p:txBody>
          <a:bodyPr/>
          <a:lstStyle/>
          <a:p>
            <a:r>
              <a:rPr lang="de-DE"/>
              <a:t>Titelmasterformat durch Klicken bearbeiten</a:t>
            </a:r>
          </a:p>
        </p:txBody>
      </p:sp>
      <p:sp>
        <p:nvSpPr>
          <p:cNvPr id="3" name="Untertitel 2"/>
          <p:cNvSpPr>
            <a:spLocks noGrp="1"/>
          </p:cNvSpPr>
          <p:nvPr>
            <p:ph type="subTitle" idx="1"/>
          </p:nvPr>
        </p:nvSpPr>
        <p:spPr>
          <a:xfrm>
            <a:off x="1543050" y="3886200"/>
            <a:ext cx="72009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lvl1pPr>
              <a:defRPr/>
            </a:lvl1pPr>
          </a:lstStyle>
          <a:p>
            <a:pPr>
              <a:defRPr/>
            </a:pPr>
            <a:fld id="{0485677E-1233-46EF-A24E-32F7336B9909}" type="datetimeFigureOut">
              <a:rPr lang="de-DE"/>
              <a:pPr>
                <a:defRPr/>
              </a:pPr>
              <a:t>29.04.2018</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F86A2677-F180-4338-B3B5-1487715F3BFC}" type="slidenum">
              <a:rPr lang="de-DE"/>
              <a:pPr>
                <a:defRPr/>
              </a:pPr>
              <a:t>‹Nr.›</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pPr>
              <a:defRPr/>
            </a:pPr>
            <a:fld id="{02187FF8-6D5D-47FE-A127-554305188545}" type="datetimeFigureOut">
              <a:rPr lang="de-DE"/>
              <a:pPr>
                <a:defRPr/>
              </a:pPr>
              <a:t>29.04.2018</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0A24B7F4-1147-49CB-8AA5-F0EBF5185FBA}" type="slidenum">
              <a:rPr lang="de-DE"/>
              <a:pPr>
                <a:defRPr/>
              </a:pPr>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390336" y="274641"/>
            <a:ext cx="2603897"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578645" y="274641"/>
            <a:ext cx="7640241"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pPr>
              <a:defRPr/>
            </a:pPr>
            <a:fld id="{6B1EE584-0718-4738-B5B4-5BAB4D585319}" type="datetimeFigureOut">
              <a:rPr lang="de-DE"/>
              <a:pPr>
                <a:defRPr/>
              </a:pPr>
              <a:t>29.04.2018</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A6886994-3F5F-4D79-B153-F6D33CCC6C17}" type="slidenum">
              <a:rPr lang="de-DE"/>
              <a:pPr>
                <a:defRPr/>
              </a:pPr>
              <a:t>‹Nr.›</a:t>
            </a:fld>
            <a:endParaRPr lang="de-D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514350" y="274638"/>
            <a:ext cx="9258300" cy="1143000"/>
          </a:xfrm>
          <a:prstGeom prst="rect">
            <a:avLst/>
          </a:prstGeom>
        </p:spPr>
        <p:txBody>
          <a:bodyPr/>
          <a:lstStyle/>
          <a:p>
            <a:r>
              <a:rPr lang="de-DE"/>
              <a:t>Titelmasterformat durch Klicken bearbeiten</a:t>
            </a:r>
          </a:p>
        </p:txBody>
      </p:sp>
      <p:sp>
        <p:nvSpPr>
          <p:cNvPr id="3" name="Textplatzhalter 2"/>
          <p:cNvSpPr>
            <a:spLocks noGrp="1"/>
          </p:cNvSpPr>
          <p:nvPr>
            <p:ph type="body" sz="half" idx="1"/>
          </p:nvPr>
        </p:nvSpPr>
        <p:spPr>
          <a:xfrm>
            <a:off x="514350" y="1600200"/>
            <a:ext cx="4552950" cy="4525963"/>
          </a:xfrm>
          <a:prstGeom prst="rect">
            <a:avLst/>
          </a:prstGeo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5219700" y="1600200"/>
            <a:ext cx="4552950" cy="4525963"/>
          </a:xfrm>
          <a:prstGeom prst="rect">
            <a:avLst/>
          </a:prstGeo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pPr>
              <a:defRPr/>
            </a:pPr>
            <a:fld id="{3F0D215F-2650-4DEC-BDB9-2E950D5D96C6}" type="datetimeFigureOut">
              <a:rPr lang="de-DE"/>
              <a:pPr>
                <a:defRPr/>
              </a:pPr>
              <a:t>29.04.2018</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19764B9C-6BD6-4A46-980A-A776BA2C5AD7}" type="slidenum">
              <a:rPr lang="de-DE"/>
              <a:pPr>
                <a:defRPr/>
              </a:pPr>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12602" y="4406903"/>
            <a:ext cx="874395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812602" y="2906713"/>
            <a:ext cx="874395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Datumsplatzhalter 3"/>
          <p:cNvSpPr>
            <a:spLocks noGrp="1"/>
          </p:cNvSpPr>
          <p:nvPr>
            <p:ph type="dt" sz="half" idx="10"/>
          </p:nvPr>
        </p:nvSpPr>
        <p:spPr/>
        <p:txBody>
          <a:bodyPr/>
          <a:lstStyle>
            <a:lvl1pPr>
              <a:defRPr/>
            </a:lvl1pPr>
          </a:lstStyle>
          <a:p>
            <a:pPr>
              <a:defRPr/>
            </a:pPr>
            <a:fld id="{26B04F3A-2EF1-47D8-9C2B-C07C6A6B9ED2}" type="datetimeFigureOut">
              <a:rPr lang="de-DE"/>
              <a:pPr>
                <a:defRPr/>
              </a:pPr>
              <a:t>29.04.2018</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AB6DCB19-87E1-494D-A318-35897A2CC172}" type="slidenum">
              <a:rPr lang="de-DE"/>
              <a:pPr>
                <a:defRPr/>
              </a:pPr>
              <a:t>‹Nr.›</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578645" y="1600203"/>
            <a:ext cx="512206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5872162" y="1600203"/>
            <a:ext cx="512206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3"/>
          <p:cNvSpPr>
            <a:spLocks noGrp="1"/>
          </p:cNvSpPr>
          <p:nvPr>
            <p:ph type="dt" sz="half" idx="10"/>
          </p:nvPr>
        </p:nvSpPr>
        <p:spPr/>
        <p:txBody>
          <a:bodyPr/>
          <a:lstStyle>
            <a:lvl1pPr>
              <a:defRPr/>
            </a:lvl1pPr>
          </a:lstStyle>
          <a:p>
            <a:pPr>
              <a:defRPr/>
            </a:pPr>
            <a:fld id="{CAF9621E-C2CF-429F-8A3E-2C518BFB6FC9}" type="datetimeFigureOut">
              <a:rPr lang="de-DE"/>
              <a:pPr>
                <a:defRPr/>
              </a:pPr>
              <a:t>29.04.2018</a:t>
            </a:fld>
            <a:endParaRPr lang="de-DE"/>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fld id="{1AAB701C-6DB6-4330-AB4A-9D03AD4F3361}" type="slidenum">
              <a:rPr lang="de-DE"/>
              <a:pPr>
                <a:defRPr/>
              </a:pPr>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514350" y="274638"/>
            <a:ext cx="92583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5225655"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5225655"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3"/>
          <p:cNvSpPr>
            <a:spLocks noGrp="1"/>
          </p:cNvSpPr>
          <p:nvPr>
            <p:ph type="dt" sz="half" idx="10"/>
          </p:nvPr>
        </p:nvSpPr>
        <p:spPr/>
        <p:txBody>
          <a:bodyPr/>
          <a:lstStyle>
            <a:lvl1pPr>
              <a:defRPr/>
            </a:lvl1pPr>
          </a:lstStyle>
          <a:p>
            <a:pPr>
              <a:defRPr/>
            </a:pPr>
            <a:fld id="{4F99AE32-109A-4CF5-84C9-9C37AFD50074}" type="datetimeFigureOut">
              <a:rPr lang="de-DE"/>
              <a:pPr>
                <a:defRPr/>
              </a:pPr>
              <a:t>29.04.2018</a:t>
            </a:fld>
            <a:endParaRPr lang="de-DE"/>
          </a:p>
        </p:txBody>
      </p:sp>
      <p:sp>
        <p:nvSpPr>
          <p:cNvPr id="8" name="Fußzeilenplatzhalter 4"/>
          <p:cNvSpPr>
            <a:spLocks noGrp="1"/>
          </p:cNvSpPr>
          <p:nvPr>
            <p:ph type="ftr" sz="quarter" idx="11"/>
          </p:nvPr>
        </p:nvSpPr>
        <p:spPr/>
        <p:txBody>
          <a:bodyPr/>
          <a:lstStyle>
            <a:lvl1pPr>
              <a:defRPr/>
            </a:lvl1pPr>
          </a:lstStyle>
          <a:p>
            <a:pPr>
              <a:defRPr/>
            </a:pPr>
            <a:endParaRPr lang="de-DE"/>
          </a:p>
        </p:txBody>
      </p:sp>
      <p:sp>
        <p:nvSpPr>
          <p:cNvPr id="9" name="Foliennummernplatzhalter 5"/>
          <p:cNvSpPr>
            <a:spLocks noGrp="1"/>
          </p:cNvSpPr>
          <p:nvPr>
            <p:ph type="sldNum" sz="quarter" idx="12"/>
          </p:nvPr>
        </p:nvSpPr>
        <p:spPr/>
        <p:txBody>
          <a:bodyPr/>
          <a:lstStyle>
            <a:lvl1pPr>
              <a:defRPr/>
            </a:lvl1pPr>
          </a:lstStyle>
          <a:p>
            <a:pPr>
              <a:defRPr/>
            </a:pPr>
            <a:fld id="{E3E8C122-3044-4F4B-B210-4052617B89AA}" type="slidenum">
              <a:rPr lang="de-DE"/>
              <a:pPr>
                <a:defRPr/>
              </a:pPr>
              <a:t>‹Nr.›</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3"/>
          <p:cNvSpPr>
            <a:spLocks noGrp="1"/>
          </p:cNvSpPr>
          <p:nvPr>
            <p:ph type="dt" sz="half" idx="10"/>
          </p:nvPr>
        </p:nvSpPr>
        <p:spPr/>
        <p:txBody>
          <a:bodyPr/>
          <a:lstStyle>
            <a:lvl1pPr>
              <a:defRPr/>
            </a:lvl1pPr>
          </a:lstStyle>
          <a:p>
            <a:pPr>
              <a:defRPr/>
            </a:pPr>
            <a:fld id="{6B7F6664-1BC4-4C79-B6DD-625050F826DC}" type="datetimeFigureOut">
              <a:rPr lang="de-DE"/>
              <a:pPr>
                <a:defRPr/>
              </a:pPr>
              <a:t>29.04.2018</a:t>
            </a:fld>
            <a:endParaRPr lang="de-DE"/>
          </a:p>
        </p:txBody>
      </p:sp>
      <p:sp>
        <p:nvSpPr>
          <p:cNvPr id="4" name="Fußzeilenplatzhalter 4"/>
          <p:cNvSpPr>
            <a:spLocks noGrp="1"/>
          </p:cNvSpPr>
          <p:nvPr>
            <p:ph type="ftr" sz="quarter" idx="11"/>
          </p:nvPr>
        </p:nvSpPr>
        <p:spPr/>
        <p:txBody>
          <a:bodyPr/>
          <a:lstStyle>
            <a:lvl1pPr>
              <a:defRPr/>
            </a:lvl1pPr>
          </a:lstStyle>
          <a:p>
            <a:pPr>
              <a:defRPr/>
            </a:pPr>
            <a:endParaRPr lang="de-DE"/>
          </a:p>
        </p:txBody>
      </p:sp>
      <p:sp>
        <p:nvSpPr>
          <p:cNvPr id="5" name="Foliennummernplatzhalter 5"/>
          <p:cNvSpPr>
            <a:spLocks noGrp="1"/>
          </p:cNvSpPr>
          <p:nvPr>
            <p:ph type="sldNum" sz="quarter" idx="12"/>
          </p:nvPr>
        </p:nvSpPr>
        <p:spPr/>
        <p:txBody>
          <a:bodyPr/>
          <a:lstStyle>
            <a:lvl1pPr>
              <a:defRPr/>
            </a:lvl1pPr>
          </a:lstStyle>
          <a:p>
            <a:pPr>
              <a:defRPr/>
            </a:pPr>
            <a:fld id="{80FD5CBD-3FC2-4568-90DA-4FC838FD5180}" type="slidenum">
              <a:rPr lang="de-DE"/>
              <a:pPr>
                <a:defRPr/>
              </a:pPr>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vl1pPr>
          </a:lstStyle>
          <a:p>
            <a:pPr>
              <a:defRPr/>
            </a:pPr>
            <a:fld id="{995EF6FB-A313-4D4D-8725-18AE82BA4E93}" type="datetimeFigureOut">
              <a:rPr lang="de-DE"/>
              <a:pPr>
                <a:defRPr/>
              </a:pPr>
              <a:t>29.04.2018</a:t>
            </a:fld>
            <a:endParaRPr lang="de-DE"/>
          </a:p>
        </p:txBody>
      </p:sp>
      <p:sp>
        <p:nvSpPr>
          <p:cNvPr id="3" name="Fußzeilenplatzhalter 4"/>
          <p:cNvSpPr>
            <a:spLocks noGrp="1"/>
          </p:cNvSpPr>
          <p:nvPr>
            <p:ph type="ftr" sz="quarter" idx="11"/>
          </p:nvPr>
        </p:nvSpPr>
        <p:spPr/>
        <p:txBody>
          <a:bodyPr/>
          <a:lstStyle>
            <a:lvl1pPr>
              <a:defRPr/>
            </a:lvl1pPr>
          </a:lstStyle>
          <a:p>
            <a:pPr>
              <a:defRPr/>
            </a:pPr>
            <a:endParaRPr lang="de-DE"/>
          </a:p>
        </p:txBody>
      </p:sp>
      <p:sp>
        <p:nvSpPr>
          <p:cNvPr id="4" name="Foliennummernplatzhalter 5"/>
          <p:cNvSpPr>
            <a:spLocks noGrp="1"/>
          </p:cNvSpPr>
          <p:nvPr>
            <p:ph type="sldNum" sz="quarter" idx="12"/>
          </p:nvPr>
        </p:nvSpPr>
        <p:spPr/>
        <p:txBody>
          <a:bodyPr/>
          <a:lstStyle>
            <a:lvl1pPr>
              <a:defRPr/>
            </a:lvl1pPr>
          </a:lstStyle>
          <a:p>
            <a:pPr>
              <a:defRPr/>
            </a:pPr>
            <a:fld id="{A2FE0D07-29F1-4A73-B25B-38BE0C466948}" type="slidenum">
              <a:rPr lang="de-DE"/>
              <a:pPr>
                <a:defRPr/>
              </a:pPr>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514352" y="273050"/>
            <a:ext cx="3384352"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4021931" y="273053"/>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514352" y="1435103"/>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3"/>
          <p:cNvSpPr>
            <a:spLocks noGrp="1"/>
          </p:cNvSpPr>
          <p:nvPr>
            <p:ph type="dt" sz="half" idx="10"/>
          </p:nvPr>
        </p:nvSpPr>
        <p:spPr/>
        <p:txBody>
          <a:bodyPr/>
          <a:lstStyle>
            <a:lvl1pPr>
              <a:defRPr/>
            </a:lvl1pPr>
          </a:lstStyle>
          <a:p>
            <a:pPr>
              <a:defRPr/>
            </a:pPr>
            <a:fld id="{3BCF1865-2A14-48C3-B9D1-EFEFBD097D0B}" type="datetimeFigureOut">
              <a:rPr lang="de-DE"/>
              <a:pPr>
                <a:defRPr/>
              </a:pPr>
              <a:t>29.04.2018</a:t>
            </a:fld>
            <a:endParaRPr lang="de-DE"/>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fld id="{C009C139-E5D4-432E-A9C1-E3D9FE6E0944}" type="slidenum">
              <a:rPr lang="de-DE"/>
              <a:pPr>
                <a:defRPr/>
              </a:pPr>
              <a:t>‹Nr.›</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016324" y="4800600"/>
            <a:ext cx="61722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2016324" y="612775"/>
            <a:ext cx="6172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3"/>
          <p:cNvSpPr>
            <a:spLocks noGrp="1"/>
          </p:cNvSpPr>
          <p:nvPr>
            <p:ph type="dt" sz="half" idx="10"/>
          </p:nvPr>
        </p:nvSpPr>
        <p:spPr/>
        <p:txBody>
          <a:bodyPr/>
          <a:lstStyle>
            <a:lvl1pPr>
              <a:defRPr/>
            </a:lvl1pPr>
          </a:lstStyle>
          <a:p>
            <a:pPr>
              <a:defRPr/>
            </a:pPr>
            <a:fld id="{6D7B6D05-B3B6-4B06-9343-1637FE98C1AE}" type="datetimeFigureOut">
              <a:rPr lang="de-DE"/>
              <a:pPr>
                <a:defRPr/>
              </a:pPr>
              <a:t>29.04.2018</a:t>
            </a:fld>
            <a:endParaRPr lang="de-DE"/>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fld id="{DF3D4C20-497A-4612-A335-50A55F8BA29B}" type="slidenum">
              <a:rPr lang="de-DE"/>
              <a:pPr>
                <a:defRPr/>
              </a:pPr>
              <a:t>‹Nr.›</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514350" y="274638"/>
            <a:ext cx="92583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a:t>Titelmasterformat durch Klicken bearbeiten</a:t>
            </a:r>
          </a:p>
        </p:txBody>
      </p:sp>
      <p:sp>
        <p:nvSpPr>
          <p:cNvPr id="1027" name="Textplatzhalter 2"/>
          <p:cNvSpPr>
            <a:spLocks noGrp="1"/>
          </p:cNvSpPr>
          <p:nvPr>
            <p:ph type="body" idx="1"/>
          </p:nvPr>
        </p:nvSpPr>
        <p:spPr bwMode="auto">
          <a:xfrm>
            <a:off x="514350" y="1600200"/>
            <a:ext cx="92583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514350" y="6356350"/>
            <a:ext cx="24003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a:defRPr/>
            </a:pPr>
            <a:fld id="{EBDC75BA-0819-40E2-96EB-7D83124C5458}" type="datetimeFigureOut">
              <a:rPr lang="de-DE"/>
              <a:pPr>
                <a:defRPr/>
              </a:pPr>
              <a:t>29.04.2018</a:t>
            </a:fld>
            <a:endParaRPr lang="de-DE"/>
          </a:p>
        </p:txBody>
      </p:sp>
      <p:sp>
        <p:nvSpPr>
          <p:cNvPr id="5" name="Fußzeilenplatzhalter 4"/>
          <p:cNvSpPr>
            <a:spLocks noGrp="1"/>
          </p:cNvSpPr>
          <p:nvPr>
            <p:ph type="ftr" sz="quarter" idx="3"/>
          </p:nvPr>
        </p:nvSpPr>
        <p:spPr>
          <a:xfrm>
            <a:off x="3514725" y="6356350"/>
            <a:ext cx="3257550" cy="365125"/>
          </a:xfrm>
          <a:prstGeom prst="rect">
            <a:avLst/>
          </a:prstGeom>
        </p:spPr>
        <p:txBody>
          <a:bodyPr vert="horz" lIns="91440" tIns="45720" rIns="91440" bIns="45720" rtlCol="0" anchor="ctr"/>
          <a:lstStyle>
            <a:lvl1pPr algn="ctr">
              <a:defRPr sz="1200" smtClean="0">
                <a:solidFill>
                  <a:schemeClr val="tx1">
                    <a:tint val="75000"/>
                  </a:schemeClr>
                </a:solidFill>
              </a:defRPr>
            </a:lvl1pPr>
          </a:lstStyle>
          <a:p>
            <a:pPr>
              <a:defRPr/>
            </a:pPr>
            <a:endParaRPr lang="de-DE"/>
          </a:p>
        </p:txBody>
      </p:sp>
      <p:sp>
        <p:nvSpPr>
          <p:cNvPr id="6" name="Foliennummernplatzhalter 5"/>
          <p:cNvSpPr>
            <a:spLocks noGrp="1"/>
          </p:cNvSpPr>
          <p:nvPr>
            <p:ph type="sldNum" sz="quarter" idx="4"/>
          </p:nvPr>
        </p:nvSpPr>
        <p:spPr>
          <a:xfrm>
            <a:off x="7372350" y="6356350"/>
            <a:ext cx="2400300" cy="36512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a:defRPr/>
            </a:pPr>
            <a:fld id="{1B4CEA68-F268-4A4E-AFB1-2B79287FCF54}" type="slidenum">
              <a:rPr lang="de-DE"/>
              <a:pPr>
                <a:defRPr/>
              </a:pPr>
              <a:t>‹Nr.›</a:t>
            </a:fld>
            <a:endParaRPr lang="de-DE"/>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Foliennummernplatzhalter 2"/>
          <p:cNvSpPr txBox="1">
            <a:spLocks noGrp="1"/>
          </p:cNvSpPr>
          <p:nvPr/>
        </p:nvSpPr>
        <p:spPr bwMode="auto">
          <a:xfrm>
            <a:off x="8658225" y="6540500"/>
            <a:ext cx="1039813" cy="476250"/>
          </a:xfrm>
          <a:prstGeom prst="rect">
            <a:avLst/>
          </a:prstGeom>
          <a:noFill/>
          <a:ln w="9525">
            <a:noFill/>
            <a:miter lim="800000"/>
            <a:headEnd/>
            <a:tailEnd/>
          </a:ln>
        </p:spPr>
        <p:txBody>
          <a:bodyPr/>
          <a:lstStyle/>
          <a:p>
            <a:pPr algn="r" eaLnBrk="1" hangingPunct="1">
              <a:spcBef>
                <a:spcPct val="0"/>
              </a:spcBef>
            </a:pPr>
            <a:fld id="{3253E321-AD57-4023-9FE1-92E83CB01829}" type="slidenum">
              <a:rPr lang="de-DE" sz="1400">
                <a:latin typeface="Frutiger 65 Bold" pitchFamily="2" charset="0"/>
              </a:rPr>
              <a:pPr algn="r" eaLnBrk="1" hangingPunct="1">
                <a:spcBef>
                  <a:spcPct val="0"/>
                </a:spcBef>
              </a:pPr>
              <a:t>1</a:t>
            </a:fld>
            <a:endParaRPr lang="de-DE" sz="1400">
              <a:latin typeface="Frutiger 65 Bold" pitchFamily="2" charset="0"/>
            </a:endParaRPr>
          </a:p>
        </p:txBody>
      </p:sp>
      <p:sp>
        <p:nvSpPr>
          <p:cNvPr id="4099" name="Rectangle 38"/>
          <p:cNvSpPr>
            <a:spLocks noChangeArrowheads="1"/>
          </p:cNvSpPr>
          <p:nvPr/>
        </p:nvSpPr>
        <p:spPr bwMode="auto">
          <a:xfrm>
            <a:off x="0" y="0"/>
            <a:ext cx="10287000" cy="1152525"/>
          </a:xfrm>
          <a:prstGeom prst="rect">
            <a:avLst/>
          </a:prstGeom>
          <a:solidFill>
            <a:srgbClr val="FFFFFF"/>
          </a:solidFill>
          <a:ln w="9525" algn="ctr">
            <a:solidFill>
              <a:srgbClr val="FFFFFF"/>
            </a:solidFill>
            <a:miter lim="800000"/>
            <a:headEnd/>
            <a:tailEnd/>
          </a:ln>
        </p:spPr>
        <p:txBody>
          <a:bodyPr wrap="none" anchor="ctr"/>
          <a:lstStyle/>
          <a:p>
            <a:pPr algn="l" eaLnBrk="1" hangingPunct="1">
              <a:spcBef>
                <a:spcPct val="20000"/>
              </a:spcBef>
            </a:pPr>
            <a:endParaRPr lang="de-DE">
              <a:solidFill>
                <a:srgbClr val="008080"/>
              </a:solidFill>
              <a:latin typeface="Frutiger 45 Light" pitchFamily="34" charset="0"/>
            </a:endParaRPr>
          </a:p>
        </p:txBody>
      </p:sp>
      <p:pic>
        <p:nvPicPr>
          <p:cNvPr id="4102" name="Picture 40" descr="kh"/>
          <p:cNvPicPr>
            <a:picLocks noChangeAspect="1" noChangeArrowheads="1"/>
          </p:cNvPicPr>
          <p:nvPr/>
        </p:nvPicPr>
        <p:blipFill>
          <a:blip r:embed="rId3" cstate="print"/>
          <a:srcRect/>
          <a:stretch>
            <a:fillRect/>
          </a:stretch>
        </p:blipFill>
        <p:spPr bwMode="auto">
          <a:xfrm>
            <a:off x="2732088" y="4598988"/>
            <a:ext cx="2552700" cy="1212850"/>
          </a:xfrm>
          <a:prstGeom prst="rect">
            <a:avLst/>
          </a:prstGeom>
          <a:noFill/>
          <a:ln w="9525">
            <a:noFill/>
            <a:miter lim="800000"/>
            <a:headEnd/>
            <a:tailEnd/>
          </a:ln>
        </p:spPr>
      </p:pic>
      <p:pic>
        <p:nvPicPr>
          <p:cNvPr id="4103" name="Picture 41" descr="bh"/>
          <p:cNvPicPr>
            <a:picLocks noChangeAspect="1" noChangeArrowheads="1"/>
          </p:cNvPicPr>
          <p:nvPr/>
        </p:nvPicPr>
        <p:blipFill>
          <a:blip r:embed="rId4" cstate="print"/>
          <a:srcRect/>
          <a:stretch>
            <a:fillRect/>
          </a:stretch>
        </p:blipFill>
        <p:spPr bwMode="auto">
          <a:xfrm>
            <a:off x="0" y="4595813"/>
            <a:ext cx="2638425" cy="1212850"/>
          </a:xfrm>
          <a:prstGeom prst="rect">
            <a:avLst/>
          </a:prstGeom>
          <a:noFill/>
          <a:ln w="9525">
            <a:noFill/>
            <a:miter lim="800000"/>
            <a:headEnd/>
            <a:tailEnd/>
          </a:ln>
        </p:spPr>
      </p:pic>
      <p:pic>
        <p:nvPicPr>
          <p:cNvPr id="4104" name="Picture 42" descr="kbc"/>
          <p:cNvPicPr>
            <a:picLocks noChangeAspect="1" noChangeArrowheads="1"/>
          </p:cNvPicPr>
          <p:nvPr/>
        </p:nvPicPr>
        <p:blipFill>
          <a:blip r:embed="rId5" cstate="print"/>
          <a:srcRect/>
          <a:stretch>
            <a:fillRect/>
          </a:stretch>
        </p:blipFill>
        <p:spPr bwMode="auto">
          <a:xfrm>
            <a:off x="5380038" y="4594225"/>
            <a:ext cx="2457450" cy="1214438"/>
          </a:xfrm>
          <a:prstGeom prst="rect">
            <a:avLst/>
          </a:prstGeom>
          <a:noFill/>
          <a:ln w="9525">
            <a:noFill/>
            <a:miter lim="800000"/>
            <a:headEnd/>
            <a:tailEnd/>
          </a:ln>
        </p:spPr>
      </p:pic>
      <p:pic>
        <p:nvPicPr>
          <p:cNvPr id="4105" name="Picture 44" descr="oh"/>
          <p:cNvPicPr>
            <a:picLocks noChangeAspect="1" noChangeArrowheads="1"/>
          </p:cNvPicPr>
          <p:nvPr/>
        </p:nvPicPr>
        <p:blipFill>
          <a:blip r:embed="rId6" cstate="print"/>
          <a:srcRect/>
          <a:stretch>
            <a:fillRect/>
          </a:stretch>
        </p:blipFill>
        <p:spPr bwMode="auto">
          <a:xfrm>
            <a:off x="7926388" y="4597400"/>
            <a:ext cx="2354262" cy="1216025"/>
          </a:xfrm>
          <a:prstGeom prst="rect">
            <a:avLst/>
          </a:prstGeom>
          <a:noFill/>
          <a:ln w="9525">
            <a:noFill/>
            <a:miter lim="800000"/>
            <a:headEnd/>
            <a:tailEnd/>
          </a:ln>
        </p:spPr>
      </p:pic>
      <p:sp>
        <p:nvSpPr>
          <p:cNvPr id="4106" name="Text Box 16"/>
          <p:cNvSpPr txBox="1">
            <a:spLocks noChangeArrowheads="1"/>
          </p:cNvSpPr>
          <p:nvPr/>
        </p:nvSpPr>
        <p:spPr bwMode="auto">
          <a:xfrm>
            <a:off x="1542553" y="347752"/>
            <a:ext cx="7345363" cy="1600438"/>
          </a:xfrm>
          <a:prstGeom prst="rect">
            <a:avLst/>
          </a:prstGeom>
          <a:noFill/>
          <a:ln w="12700">
            <a:noFill/>
            <a:miter lim="800000"/>
            <a:headEnd/>
            <a:tailEnd/>
          </a:ln>
        </p:spPr>
        <p:txBody>
          <a:bodyPr>
            <a:spAutoFit/>
          </a:bodyPr>
          <a:lstStyle/>
          <a:p>
            <a:r>
              <a:rPr lang="de-DE" sz="3200" i="1" dirty="0">
                <a:solidFill>
                  <a:srgbClr val="004C4A"/>
                </a:solidFill>
              </a:rPr>
              <a:t>Dissoziative Störungen und Trauma</a:t>
            </a:r>
          </a:p>
          <a:p>
            <a:r>
              <a:rPr lang="de-DE" sz="2400" i="1" dirty="0">
                <a:solidFill>
                  <a:srgbClr val="004C4A"/>
                </a:solidFill>
              </a:rPr>
              <a:t>Aktuelle Aspekte</a:t>
            </a:r>
          </a:p>
          <a:p>
            <a:endParaRPr lang="de-DE" i="1" dirty="0">
              <a:solidFill>
                <a:srgbClr val="004C4A"/>
              </a:solidFill>
            </a:endParaRPr>
          </a:p>
        </p:txBody>
      </p:sp>
      <p:sp>
        <p:nvSpPr>
          <p:cNvPr id="4107" name="Text Box 17"/>
          <p:cNvSpPr txBox="1">
            <a:spLocks noChangeArrowheads="1"/>
          </p:cNvSpPr>
          <p:nvPr/>
        </p:nvSpPr>
        <p:spPr bwMode="auto">
          <a:xfrm>
            <a:off x="1543050" y="1844824"/>
            <a:ext cx="7345363" cy="2554545"/>
          </a:xfrm>
          <a:prstGeom prst="rect">
            <a:avLst/>
          </a:prstGeom>
          <a:noFill/>
          <a:ln w="12700">
            <a:noFill/>
            <a:miter lim="800000"/>
            <a:headEnd/>
            <a:tailEnd/>
          </a:ln>
        </p:spPr>
        <p:txBody>
          <a:bodyPr>
            <a:spAutoFit/>
          </a:bodyPr>
          <a:lstStyle/>
          <a:p>
            <a:r>
              <a:rPr lang="de-DE" dirty="0">
                <a:solidFill>
                  <a:schemeClr val="accent1"/>
                </a:solidFill>
              </a:rPr>
              <a:t>Annegret Eckhardt-Henn</a:t>
            </a:r>
          </a:p>
          <a:p>
            <a:r>
              <a:rPr lang="de-DE" dirty="0"/>
              <a:t>Klinikum Stuttgart  -  Klinik für Psychosomatische Medizin und Psychotherapie</a:t>
            </a:r>
          </a:p>
          <a:p>
            <a:r>
              <a:rPr lang="de-DE" dirty="0"/>
              <a:t>Vortrag </a:t>
            </a:r>
          </a:p>
          <a:p>
            <a:r>
              <a:rPr lang="de-DE" dirty="0">
                <a:solidFill>
                  <a:schemeClr val="accent1"/>
                </a:solidFill>
              </a:rPr>
              <a:t>Tagung „Erinnern und Vergessen“</a:t>
            </a:r>
            <a:r>
              <a:rPr lang="de-DE" dirty="0"/>
              <a:t> </a:t>
            </a:r>
          </a:p>
          <a:p>
            <a:r>
              <a:rPr lang="de-DE" dirty="0" err="1">
                <a:solidFill>
                  <a:schemeClr val="accent1"/>
                </a:solidFill>
              </a:rPr>
              <a:t>Stadtroda</a:t>
            </a:r>
            <a:r>
              <a:rPr lang="de-DE" dirty="0">
                <a:solidFill>
                  <a:schemeClr val="accent1"/>
                </a:solidFill>
              </a:rPr>
              <a:t> 10.03.2018</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6722" name="Rectangle 2"/>
          <p:cNvSpPr>
            <a:spLocks noChangeArrowheads="1"/>
          </p:cNvSpPr>
          <p:nvPr/>
        </p:nvSpPr>
        <p:spPr bwMode="auto">
          <a:xfrm>
            <a:off x="771525" y="6248400"/>
            <a:ext cx="2143125" cy="457200"/>
          </a:xfrm>
          <a:prstGeom prst="rect">
            <a:avLst/>
          </a:prstGeom>
          <a:noFill/>
          <a:ln w="12700">
            <a:noFill/>
            <a:miter lim="800000"/>
            <a:headEnd/>
            <a:tailEnd/>
          </a:ln>
          <a:effectLst/>
        </p:spPr>
        <p:txBody>
          <a:bodyPr wrap="none" anchor="ctr"/>
          <a:lstStyle/>
          <a:p>
            <a:endParaRPr lang="de-DE"/>
          </a:p>
        </p:txBody>
      </p:sp>
      <p:sp>
        <p:nvSpPr>
          <p:cNvPr id="926723" name="Rectangle 3"/>
          <p:cNvSpPr>
            <a:spLocks noChangeArrowheads="1"/>
          </p:cNvSpPr>
          <p:nvPr/>
        </p:nvSpPr>
        <p:spPr bwMode="auto">
          <a:xfrm>
            <a:off x="3514725" y="6248400"/>
            <a:ext cx="3257550" cy="457200"/>
          </a:xfrm>
          <a:prstGeom prst="rect">
            <a:avLst/>
          </a:prstGeom>
          <a:noFill/>
          <a:ln w="12700">
            <a:noFill/>
            <a:miter lim="800000"/>
            <a:headEnd/>
            <a:tailEnd/>
          </a:ln>
          <a:effectLst/>
        </p:spPr>
        <p:txBody>
          <a:bodyPr wrap="none" anchor="ctr"/>
          <a:lstStyle/>
          <a:p>
            <a:endParaRPr lang="de-DE"/>
          </a:p>
        </p:txBody>
      </p:sp>
      <p:sp>
        <p:nvSpPr>
          <p:cNvPr id="926724" name="Rectangle 4"/>
          <p:cNvSpPr>
            <a:spLocks noGrp="1" noChangeArrowheads="1"/>
          </p:cNvSpPr>
          <p:nvPr>
            <p:ph type="title"/>
          </p:nvPr>
        </p:nvSpPr>
        <p:spPr bwMode="auto">
          <a:xfrm>
            <a:off x="247650" y="1295400"/>
            <a:ext cx="10420350" cy="1143000"/>
          </a:xfrm>
          <a:noFill/>
          <a:ln w="12700">
            <a:miter lim="800000"/>
            <a:headEnd/>
            <a:tailEnd/>
          </a:ln>
        </p:spPr>
        <p:txBody>
          <a:bodyPr vert="horz" wrap="square" lIns="90488" tIns="44450" rIns="90488" bIns="44450" numCol="1" anchor="ctr" anchorCtr="0" compatLnSpc="1">
            <a:prstTxWarp prst="textNoShape">
              <a:avLst/>
            </a:prstTxWarp>
          </a:bodyPr>
          <a:lstStyle/>
          <a:p>
            <a:br>
              <a:rPr lang="en-US" sz="3200">
                <a:solidFill>
                  <a:srgbClr val="FFFFFF"/>
                </a:solidFill>
              </a:rPr>
            </a:br>
            <a:br>
              <a:rPr lang="en-US" sz="3200">
                <a:solidFill>
                  <a:srgbClr val="FFFFFF"/>
                </a:solidFill>
              </a:rPr>
            </a:br>
            <a:endParaRPr lang="en-US" sz="3200">
              <a:solidFill>
                <a:srgbClr val="FFFFFF"/>
              </a:solidFill>
            </a:endParaRPr>
          </a:p>
        </p:txBody>
      </p:sp>
      <p:sp>
        <p:nvSpPr>
          <p:cNvPr id="926725" name="Line 5"/>
          <p:cNvSpPr>
            <a:spLocks noChangeShapeType="1"/>
          </p:cNvSpPr>
          <p:nvPr/>
        </p:nvSpPr>
        <p:spPr bwMode="auto">
          <a:xfrm>
            <a:off x="381000" y="1371600"/>
            <a:ext cx="9525000" cy="0"/>
          </a:xfrm>
          <a:prstGeom prst="line">
            <a:avLst/>
          </a:prstGeom>
          <a:noFill/>
          <a:ln w="12700">
            <a:solidFill>
              <a:srgbClr val="FFFF99"/>
            </a:solidFill>
            <a:round/>
            <a:headEnd type="none" w="sm" len="sm"/>
            <a:tailEnd type="none" w="sm" len="sm"/>
          </a:ln>
          <a:effectLst/>
        </p:spPr>
        <p:txBody>
          <a:bodyPr wrap="none" anchor="ctr"/>
          <a:lstStyle/>
          <a:p>
            <a:endParaRPr lang="de-DE"/>
          </a:p>
        </p:txBody>
      </p:sp>
      <p:sp>
        <p:nvSpPr>
          <p:cNvPr id="926726" name="Rectangle 6"/>
          <p:cNvSpPr>
            <a:spLocks noGrp="1" noChangeArrowheads="1"/>
          </p:cNvSpPr>
          <p:nvPr>
            <p:ph type="body" idx="1"/>
          </p:nvPr>
        </p:nvSpPr>
        <p:spPr bwMode="auto">
          <a:xfrm>
            <a:off x="800100" y="1981200"/>
            <a:ext cx="8763000" cy="4114800"/>
          </a:xfrm>
          <a:noFill/>
          <a:ln w="12700">
            <a:miter lim="800000"/>
            <a:headEnd type="none" w="sm" len="sm"/>
            <a:tailEnd type="none" w="sm" len="sm"/>
          </a:ln>
        </p:spPr>
        <p:txBody>
          <a:bodyPr vert="horz" wrap="square" lIns="91440" tIns="45720" rIns="91440" bIns="45720" numCol="1" anchor="t" anchorCtr="0" compatLnSpc="1">
            <a:prstTxWarp prst="textNoShape">
              <a:avLst/>
            </a:prstTxWarp>
          </a:bodyPr>
          <a:lstStyle/>
          <a:p>
            <a:pPr>
              <a:buNone/>
            </a:pPr>
            <a:r>
              <a:rPr lang="de-DE" sz="2400" dirty="0"/>
              <a:t>Epidemiologie</a:t>
            </a:r>
            <a:br>
              <a:rPr lang="de-DE" sz="2400" dirty="0"/>
            </a:br>
            <a:endParaRPr lang="de-DE" sz="2400" dirty="0"/>
          </a:p>
          <a:p>
            <a:r>
              <a:rPr lang="de-DE" sz="2400" dirty="0"/>
              <a:t>Studien an der Allgemeinbevölkerung: bis zu 1%</a:t>
            </a:r>
          </a:p>
          <a:p>
            <a:r>
              <a:rPr lang="de-DE" sz="2400" dirty="0"/>
              <a:t>Bei stationären psychiatrischen Patienten: 1-5% (Gast 2003)  </a:t>
            </a:r>
          </a:p>
          <a:p>
            <a:r>
              <a:rPr lang="de-DE" sz="2400" dirty="0"/>
              <a:t>Insgesamt sehr unterschiedliche Angaben, da sehr umstritten</a:t>
            </a:r>
          </a:p>
        </p:txBody>
      </p:sp>
      <p:sp>
        <p:nvSpPr>
          <p:cNvPr id="926727" name="Rectangle 7"/>
          <p:cNvSpPr>
            <a:spLocks noChangeArrowheads="1"/>
          </p:cNvSpPr>
          <p:nvPr/>
        </p:nvSpPr>
        <p:spPr bwMode="auto">
          <a:xfrm>
            <a:off x="1295400" y="533400"/>
            <a:ext cx="8305800" cy="457200"/>
          </a:xfrm>
          <a:prstGeom prst="rect">
            <a:avLst/>
          </a:prstGeom>
          <a:noFill/>
          <a:ln w="12700">
            <a:noFill/>
            <a:miter lim="800000"/>
            <a:headEnd type="none" w="sm" len="sm"/>
            <a:tailEnd type="none" w="sm" len="sm"/>
          </a:ln>
          <a:effectLst/>
        </p:spPr>
        <p:txBody>
          <a:bodyPr>
            <a:spAutoFit/>
          </a:bodyPr>
          <a:lstStyle/>
          <a:p>
            <a:pPr algn="l">
              <a:spcBef>
                <a:spcPct val="0"/>
              </a:spcBef>
            </a:pPr>
            <a:r>
              <a:rPr lang="en-US" sz="2400" b="1" dirty="0">
                <a:solidFill>
                  <a:srgbClr val="FF99CC"/>
                </a:solidFill>
                <a:latin typeface="Times New Roman" pitchFamily="18" charset="0"/>
              </a:rPr>
              <a:t> </a:t>
            </a:r>
            <a:r>
              <a:rPr lang="en-US" sz="2400" dirty="0" err="1">
                <a:solidFill>
                  <a:srgbClr val="002060"/>
                </a:solidFill>
              </a:rPr>
              <a:t>Dissoziative</a:t>
            </a:r>
            <a:r>
              <a:rPr lang="en-US" sz="2400" dirty="0">
                <a:solidFill>
                  <a:srgbClr val="002060"/>
                </a:solidFill>
              </a:rPr>
              <a:t> </a:t>
            </a:r>
            <a:r>
              <a:rPr lang="en-US" sz="2400" dirty="0" err="1">
                <a:solidFill>
                  <a:srgbClr val="002060"/>
                </a:solidFill>
              </a:rPr>
              <a:t>Identitätsstörung</a:t>
            </a:r>
            <a:r>
              <a:rPr lang="en-US" sz="2400" dirty="0">
                <a:solidFill>
                  <a:srgbClr val="002060"/>
                </a:solidFill>
              </a:rPr>
              <a:t> (“Multiple </a:t>
            </a:r>
            <a:r>
              <a:rPr lang="en-US" sz="2400" dirty="0" err="1">
                <a:solidFill>
                  <a:srgbClr val="002060"/>
                </a:solidFill>
              </a:rPr>
              <a:t>Persönlichkeit</a:t>
            </a:r>
            <a:r>
              <a:rPr lang="en-US" sz="2400" dirty="0">
                <a:solidFill>
                  <a:srgbClr val="002060"/>
                </a:solidFill>
              </a:rPr>
              <a:t>”)</a:t>
            </a:r>
            <a:endParaRPr lang="de-DE" sz="2400" dirty="0">
              <a:solidFill>
                <a:srgbClr val="002060"/>
              </a:solidFill>
            </a:endParaRP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ChangeArrowheads="1"/>
          </p:cNvSpPr>
          <p:nvPr>
            <p:ph type="title"/>
          </p:nvPr>
        </p:nvSpPr>
        <p:spPr>
          <a:xfrm>
            <a:off x="-381000" y="0"/>
            <a:ext cx="11201400" cy="1143000"/>
          </a:xfrm>
          <a:noFill/>
          <a:ln>
            <a:solidFill>
              <a:srgbClr val="004C4A"/>
            </a:solidFill>
          </a:ln>
        </p:spPr>
        <p:txBody>
          <a:bodyPr lIns="92075" tIns="46038" rIns="92075" bIns="46038"/>
          <a:lstStyle/>
          <a:p>
            <a:br>
              <a:rPr lang="en-US" sz="2400" b="1" dirty="0">
                <a:solidFill>
                  <a:srgbClr val="FF99CC"/>
                </a:solidFill>
              </a:rPr>
            </a:br>
            <a:r>
              <a:rPr lang="en-US" sz="2800" dirty="0" err="1">
                <a:solidFill>
                  <a:srgbClr val="004C4A"/>
                </a:solidFill>
                <a:latin typeface="Arial" charset="0"/>
              </a:rPr>
              <a:t>Fallbeispiele</a:t>
            </a:r>
            <a:endParaRPr lang="de-DE" sz="4000" b="1" dirty="0">
              <a:solidFill>
                <a:srgbClr val="004C4A"/>
              </a:solidFill>
              <a:latin typeface="Arial" charset="0"/>
            </a:endParaRPr>
          </a:p>
        </p:txBody>
      </p:sp>
      <p:sp>
        <p:nvSpPr>
          <p:cNvPr id="14339" name="Rectangle 2051"/>
          <p:cNvSpPr>
            <a:spLocks noGrp="1" noChangeArrowheads="1"/>
          </p:cNvSpPr>
          <p:nvPr>
            <p:ph idx="1"/>
          </p:nvPr>
        </p:nvSpPr>
        <p:spPr>
          <a:xfrm>
            <a:off x="381000" y="1412776"/>
            <a:ext cx="5543550" cy="4378424"/>
          </a:xfrm>
        </p:spPr>
        <p:txBody>
          <a:bodyPr lIns="92075" tIns="46038" rIns="92075" bIns="46038"/>
          <a:lstStyle/>
          <a:p>
            <a:r>
              <a:rPr lang="de-DE" sz="2800" dirty="0">
                <a:solidFill>
                  <a:srgbClr val="003300"/>
                </a:solidFill>
              </a:rPr>
              <a:t>Amnesie</a:t>
            </a:r>
          </a:p>
          <a:p>
            <a:pPr>
              <a:buNone/>
            </a:pPr>
            <a:r>
              <a:rPr lang="de-DE" sz="2800" dirty="0">
                <a:solidFill>
                  <a:srgbClr val="003300"/>
                </a:solidFill>
              </a:rPr>
              <a:t> </a:t>
            </a:r>
          </a:p>
          <a:p>
            <a:r>
              <a:rPr lang="de-DE" sz="2800" dirty="0">
                <a:solidFill>
                  <a:srgbClr val="7030A0"/>
                </a:solidFill>
              </a:rPr>
              <a:t>Komplexe dissoziative Störung</a:t>
            </a:r>
          </a:p>
          <a:p>
            <a:pPr>
              <a:buNone/>
            </a:pPr>
            <a:r>
              <a:rPr lang="de-DE" sz="2800" dirty="0">
                <a:solidFill>
                  <a:srgbClr val="7030A0"/>
                </a:solidFill>
              </a:rPr>
              <a:t>    (Stupor, Fuge, Amnesie, Anfälle)</a:t>
            </a:r>
          </a:p>
          <a:p>
            <a:pPr>
              <a:buNone/>
            </a:pPr>
            <a:endParaRPr lang="de-DE" sz="2800" dirty="0">
              <a:solidFill>
                <a:srgbClr val="003300"/>
              </a:solidFill>
            </a:endParaRPr>
          </a:p>
          <a:p>
            <a:pPr>
              <a:buFont typeface="Arial" pitchFamily="34" charset="0"/>
              <a:buChar char="•"/>
            </a:pPr>
            <a:r>
              <a:rPr lang="de-DE" sz="2800" dirty="0">
                <a:solidFill>
                  <a:srgbClr val="003300"/>
                </a:solidFill>
              </a:rPr>
              <a:t>Anfälle</a:t>
            </a:r>
          </a:p>
          <a:p>
            <a:pPr>
              <a:buFont typeface="Arial" pitchFamily="34" charset="0"/>
              <a:buChar char="•"/>
            </a:pPr>
            <a:endParaRPr lang="de-DE" sz="2800" dirty="0">
              <a:solidFill>
                <a:srgbClr val="003300"/>
              </a:solidFill>
            </a:endParaRPr>
          </a:p>
          <a:p>
            <a:pPr>
              <a:buFont typeface="Arial" pitchFamily="34" charset="0"/>
              <a:buChar char="•"/>
            </a:pPr>
            <a:r>
              <a:rPr lang="de-DE" sz="2800" dirty="0" err="1">
                <a:solidFill>
                  <a:srgbClr val="003300"/>
                </a:solidFill>
              </a:rPr>
              <a:t>Fugue</a:t>
            </a:r>
            <a:r>
              <a:rPr lang="de-DE" sz="2800" dirty="0">
                <a:solidFill>
                  <a:srgbClr val="003300"/>
                </a:solidFill>
              </a:rPr>
              <a:t> und Bewegungsstörung</a:t>
            </a:r>
          </a:p>
          <a:p>
            <a:endParaRPr lang="de-DE" sz="2800" dirty="0">
              <a:solidFill>
                <a:srgbClr val="0033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FCFF"/>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762000" y="609600"/>
            <a:ext cx="8763000" cy="1143000"/>
          </a:xfrm>
          <a:noFill/>
        </p:spPr>
        <p:txBody>
          <a:bodyPr anchor="t"/>
          <a:lstStyle/>
          <a:p>
            <a:r>
              <a:rPr lang="en-US" sz="2400">
                <a:solidFill>
                  <a:srgbClr val="004C4A"/>
                </a:solidFill>
                <a:latin typeface="Arial" charset="0"/>
              </a:rPr>
              <a:t>Differentialdiagnostik: Körperliche Erkrankungen</a:t>
            </a:r>
            <a:br>
              <a:rPr lang="de-DE" sz="3200">
                <a:solidFill>
                  <a:srgbClr val="004C4A"/>
                </a:solidFill>
                <a:latin typeface="Arial" charset="0"/>
              </a:rPr>
            </a:br>
            <a:endParaRPr lang="de-DE" sz="3200">
              <a:solidFill>
                <a:srgbClr val="004C4A"/>
              </a:solidFill>
              <a:latin typeface="Arial" charset="0"/>
            </a:endParaRPr>
          </a:p>
        </p:txBody>
      </p:sp>
      <p:sp>
        <p:nvSpPr>
          <p:cNvPr id="20483" name="Rectangle 3"/>
          <p:cNvSpPr>
            <a:spLocks noGrp="1" noChangeArrowheads="1"/>
          </p:cNvSpPr>
          <p:nvPr>
            <p:ph idx="1"/>
          </p:nvPr>
        </p:nvSpPr>
        <p:spPr>
          <a:xfrm>
            <a:off x="762000" y="2133600"/>
            <a:ext cx="11201400" cy="4114800"/>
          </a:xfrm>
        </p:spPr>
        <p:txBody>
          <a:bodyPr/>
          <a:lstStyle/>
          <a:p>
            <a:pPr>
              <a:lnSpc>
                <a:spcPct val="90000"/>
              </a:lnSpc>
              <a:buClr>
                <a:srgbClr val="004C4A"/>
              </a:buClr>
              <a:buFont typeface="Wingdings" pitchFamily="2" charset="2"/>
              <a:buChar char="Ø"/>
            </a:pPr>
            <a:r>
              <a:rPr lang="de-DE" sz="2000">
                <a:latin typeface="Arial" charset="0"/>
              </a:rPr>
              <a:t>Epileptische Anfälle (Temporallappenepilepsie:oft stummes EEG)</a:t>
            </a:r>
          </a:p>
          <a:p>
            <a:pPr>
              <a:lnSpc>
                <a:spcPct val="90000"/>
              </a:lnSpc>
              <a:buClr>
                <a:srgbClr val="004C4A"/>
              </a:buClr>
              <a:buFont typeface="Wingdings" pitchFamily="2" charset="2"/>
              <a:buChar char="Ø"/>
            </a:pPr>
            <a:r>
              <a:rPr lang="de-DE" sz="2000">
                <a:latin typeface="Arial" charset="0"/>
              </a:rPr>
              <a:t>Synkopale Anfälle</a:t>
            </a:r>
          </a:p>
          <a:p>
            <a:pPr>
              <a:lnSpc>
                <a:spcPct val="90000"/>
              </a:lnSpc>
              <a:buClr>
                <a:srgbClr val="004C4A"/>
              </a:buClr>
              <a:buFont typeface="Wingdings" pitchFamily="2" charset="2"/>
              <a:buChar char="Ø"/>
            </a:pPr>
            <a:r>
              <a:rPr lang="de-DE" sz="2000">
                <a:latin typeface="Arial" charset="0"/>
              </a:rPr>
              <a:t>Kardiologische Erkrankungen</a:t>
            </a:r>
          </a:p>
          <a:p>
            <a:pPr>
              <a:lnSpc>
                <a:spcPct val="90000"/>
              </a:lnSpc>
              <a:buClr>
                <a:srgbClr val="004C4A"/>
              </a:buClr>
              <a:buFont typeface="Wingdings" pitchFamily="2" charset="2"/>
              <a:buChar char="Ø"/>
            </a:pPr>
            <a:r>
              <a:rPr lang="de-DE" sz="2000">
                <a:latin typeface="Arial" charset="0"/>
              </a:rPr>
              <a:t>Intoxikationen (Drogen, Alkohol, Medikamente)</a:t>
            </a:r>
          </a:p>
          <a:p>
            <a:pPr>
              <a:lnSpc>
                <a:spcPct val="90000"/>
              </a:lnSpc>
              <a:buClr>
                <a:srgbClr val="004C4A"/>
              </a:buClr>
              <a:buFont typeface="Wingdings" pitchFamily="2" charset="2"/>
              <a:buChar char="Ø"/>
            </a:pPr>
            <a:r>
              <a:rPr lang="de-DE" sz="2000">
                <a:latin typeface="Arial" charset="0"/>
              </a:rPr>
              <a:t>Endokrinologische Erkrankungen</a:t>
            </a:r>
          </a:p>
          <a:p>
            <a:pPr>
              <a:lnSpc>
                <a:spcPct val="90000"/>
              </a:lnSpc>
              <a:buClr>
                <a:srgbClr val="004C4A"/>
              </a:buClr>
              <a:buFont typeface="Wingdings" pitchFamily="2" charset="2"/>
              <a:buChar char="Ø"/>
            </a:pPr>
            <a:r>
              <a:rPr lang="de-DE" sz="2000">
                <a:latin typeface="Arial" charset="0"/>
              </a:rPr>
              <a:t>Infektiöse Erkrankungen</a:t>
            </a:r>
          </a:p>
          <a:p>
            <a:pPr>
              <a:lnSpc>
                <a:spcPct val="90000"/>
              </a:lnSpc>
              <a:buClr>
                <a:srgbClr val="004C4A"/>
              </a:buClr>
              <a:buFont typeface="Wingdings" pitchFamily="2" charset="2"/>
              <a:buChar char="Ø"/>
            </a:pPr>
            <a:r>
              <a:rPr lang="de-DE" sz="2000">
                <a:latin typeface="Arial" charset="0"/>
              </a:rPr>
              <a:t>Intracerebrale Prozesse</a:t>
            </a:r>
          </a:p>
          <a:p>
            <a:pPr>
              <a:lnSpc>
                <a:spcPct val="90000"/>
              </a:lnSpc>
            </a:pPr>
            <a:r>
              <a:rPr lang="de-DE" sz="2400">
                <a:solidFill>
                  <a:srgbClr val="EAEAEA"/>
                </a:solidFill>
              </a:rPr>
              <a:t> </a:t>
            </a:r>
          </a:p>
          <a:p>
            <a:pPr>
              <a:lnSpc>
                <a:spcPct val="90000"/>
              </a:lnSpc>
            </a:pPr>
            <a:endParaRPr lang="de-DE" sz="2400">
              <a:solidFill>
                <a:srgbClr val="EAEAEA"/>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BFCFF"/>
        </a:solidFill>
        <a:effectLst/>
      </p:bgPr>
    </p:bg>
    <p:spTree>
      <p:nvGrpSpPr>
        <p:cNvPr id="1" name=""/>
        <p:cNvGrpSpPr/>
        <p:nvPr/>
      </p:nvGrpSpPr>
      <p:grpSpPr>
        <a:xfrm>
          <a:off x="0" y="0"/>
          <a:ext cx="0" cy="0"/>
          <a:chOff x="0" y="0"/>
          <a:chExt cx="0" cy="0"/>
        </a:xfrm>
      </p:grpSpPr>
      <p:sp>
        <p:nvSpPr>
          <p:cNvPr id="739330" name="Rectangle 2"/>
          <p:cNvSpPr>
            <a:spLocks noGrp="1" noChangeArrowheads="1"/>
          </p:cNvSpPr>
          <p:nvPr>
            <p:ph type="title"/>
          </p:nvPr>
        </p:nvSpPr>
        <p:spPr>
          <a:xfrm>
            <a:off x="0" y="-304800"/>
            <a:ext cx="6705600" cy="1219200"/>
          </a:xfrm>
        </p:spPr>
        <p:txBody>
          <a:bodyPr lIns="92075" tIns="46038" rIns="92075" bIns="46038" rtlCol="0">
            <a:normAutofit fontScale="90000"/>
          </a:bodyPr>
          <a:lstStyle/>
          <a:p>
            <a:pPr fontAlgn="auto">
              <a:spcAft>
                <a:spcPts val="0"/>
              </a:spcAft>
              <a:defRPr/>
            </a:pPr>
            <a:br>
              <a:rPr lang="de-DE" b="1">
                <a:solidFill>
                  <a:srgbClr val="E8E85E"/>
                </a:solidFill>
              </a:rPr>
            </a:br>
            <a:r>
              <a:rPr lang="de-DE" sz="2800">
                <a:solidFill>
                  <a:srgbClr val="008080"/>
                </a:solidFill>
                <a:latin typeface="Arial" charset="0"/>
              </a:rPr>
              <a:t>Dissoziative Störungen als komplexe Traumafolgestörungen</a:t>
            </a:r>
          </a:p>
        </p:txBody>
      </p:sp>
      <p:sp>
        <p:nvSpPr>
          <p:cNvPr id="26627" name="Rectangle 3"/>
          <p:cNvSpPr>
            <a:spLocks noGrp="1" noChangeArrowheads="1"/>
          </p:cNvSpPr>
          <p:nvPr>
            <p:ph idx="1"/>
          </p:nvPr>
        </p:nvSpPr>
        <p:spPr>
          <a:xfrm>
            <a:off x="390525" y="1714500"/>
            <a:ext cx="5705475" cy="4152900"/>
          </a:xfrm>
        </p:spPr>
        <p:txBody>
          <a:bodyPr lIns="92075" tIns="46038" rIns="92075" bIns="46038"/>
          <a:lstStyle/>
          <a:p>
            <a:pPr>
              <a:lnSpc>
                <a:spcPct val="90000"/>
              </a:lnSpc>
            </a:pPr>
            <a:r>
              <a:rPr lang="de-DE" sz="2000">
                <a:latin typeface="Arial" charset="0"/>
              </a:rPr>
              <a:t>In ca. 70% der Fälle schwere chronische</a:t>
            </a:r>
          </a:p>
          <a:p>
            <a:pPr>
              <a:lnSpc>
                <a:spcPct val="90000"/>
              </a:lnSpc>
            </a:pPr>
            <a:r>
              <a:rPr lang="de-DE" sz="2000">
                <a:latin typeface="Arial" charset="0"/>
              </a:rPr>
              <a:t>Traumatisierungen in der Biographie</a:t>
            </a:r>
          </a:p>
          <a:p>
            <a:pPr>
              <a:lnSpc>
                <a:spcPct val="90000"/>
              </a:lnSpc>
            </a:pPr>
            <a:endParaRPr lang="de-DE" sz="2000">
              <a:latin typeface="Arial" charset="0"/>
            </a:endParaRPr>
          </a:p>
          <a:p>
            <a:pPr>
              <a:lnSpc>
                <a:spcPct val="90000"/>
              </a:lnSpc>
              <a:buFont typeface="Wingdings" pitchFamily="2" charset="2"/>
              <a:buChar char="Ø"/>
            </a:pPr>
            <a:r>
              <a:rPr lang="de-DE" sz="2000">
                <a:solidFill>
                  <a:srgbClr val="000099"/>
                </a:solidFill>
                <a:latin typeface="Arial" charset="0"/>
              </a:rPr>
              <a:t>sexuelle u./o. körperliche Misshandlungen</a:t>
            </a:r>
          </a:p>
          <a:p>
            <a:pPr>
              <a:lnSpc>
                <a:spcPct val="90000"/>
              </a:lnSpc>
              <a:buFont typeface="Wingdings" pitchFamily="2" charset="2"/>
              <a:buChar char="Ø"/>
            </a:pPr>
            <a:r>
              <a:rPr lang="de-DE" sz="2000">
                <a:latin typeface="Arial" charset="0"/>
              </a:rPr>
              <a:t>Deprivationssituationen “broken home”</a:t>
            </a:r>
          </a:p>
          <a:p>
            <a:pPr>
              <a:lnSpc>
                <a:spcPct val="90000"/>
              </a:lnSpc>
              <a:buFont typeface="Wingdings" pitchFamily="2" charset="2"/>
              <a:buChar char="Ø"/>
            </a:pPr>
            <a:r>
              <a:rPr lang="de-DE" sz="2000">
                <a:latin typeface="Arial" charset="0"/>
              </a:rPr>
              <a:t>häufige Verlusterlebnisse</a:t>
            </a:r>
          </a:p>
          <a:p>
            <a:pPr>
              <a:lnSpc>
                <a:spcPct val="90000"/>
              </a:lnSpc>
              <a:buFont typeface="Wingdings" pitchFamily="2" charset="2"/>
              <a:buChar char="Ø"/>
            </a:pPr>
            <a:r>
              <a:rPr lang="de-DE" sz="2000">
                <a:latin typeface="Arial" charset="0"/>
              </a:rPr>
              <a:t>schwere körperliche Erkrankungen, Unfälle</a:t>
            </a:r>
          </a:p>
          <a:p>
            <a:pPr>
              <a:lnSpc>
                <a:spcPct val="90000"/>
              </a:lnSpc>
            </a:pPr>
            <a:endParaRPr lang="de-DE" sz="2000">
              <a:latin typeface="Arial" charset="0"/>
            </a:endParaRPr>
          </a:p>
          <a:p>
            <a:pPr>
              <a:lnSpc>
                <a:spcPct val="90000"/>
              </a:lnSpc>
            </a:pPr>
            <a:r>
              <a:rPr lang="de-DE" sz="2000">
                <a:solidFill>
                  <a:srgbClr val="000099"/>
                </a:solidFill>
                <a:latin typeface="Arial" charset="0"/>
              </a:rPr>
              <a:t>bei mangelhaften Resilienzfaktoren.</a:t>
            </a:r>
            <a:endParaRPr lang="de-DE" sz="2000" b="1">
              <a:solidFill>
                <a:srgbClr val="000099"/>
              </a:solidFill>
              <a:latin typeface="Arial" charset="0"/>
            </a:endParaRPr>
          </a:p>
          <a:p>
            <a:pPr>
              <a:lnSpc>
                <a:spcPct val="90000"/>
              </a:lnSpc>
            </a:pPr>
            <a:endParaRPr lang="de-DE" sz="2000" b="1">
              <a:solidFill>
                <a:srgbClr val="000099"/>
              </a:solidFill>
              <a:latin typeface="Arial" charset="0"/>
            </a:endParaRPr>
          </a:p>
        </p:txBody>
      </p:sp>
      <p:pic>
        <p:nvPicPr>
          <p:cNvPr id="26628" name="Picture 6" descr="C:\Dokumente und Einstellungen\A.Eckhardt\Desktop\Eigene Scans\img086.jpg"/>
          <p:cNvPicPr>
            <a:picLocks noChangeAspect="1" noChangeArrowheads="1"/>
          </p:cNvPicPr>
          <p:nvPr/>
        </p:nvPicPr>
        <p:blipFill>
          <a:blip r:embed="rId2" cstate="print"/>
          <a:srcRect/>
          <a:stretch>
            <a:fillRect/>
          </a:stretch>
        </p:blipFill>
        <p:spPr bwMode="auto">
          <a:xfrm>
            <a:off x="6324600" y="1028700"/>
            <a:ext cx="3500438" cy="483870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9778" name="Rectangle 2"/>
          <p:cNvSpPr>
            <a:spLocks noGrp="1" noChangeArrowheads="1"/>
          </p:cNvSpPr>
          <p:nvPr>
            <p:ph type="body" idx="1"/>
          </p:nvPr>
        </p:nvSpPr>
        <p:spPr bwMode="auto">
          <a:xfrm>
            <a:off x="214278" y="476672"/>
            <a:ext cx="5793318" cy="4152900"/>
          </a:xfrm>
          <a:noFill/>
          <a:ln>
            <a:miter lim="800000"/>
            <a:headEnd/>
            <a:tailEnd/>
          </a:ln>
        </p:spPr>
        <p:txBody>
          <a:bodyPr vert="horz" wrap="square" lIns="92075" tIns="46038" rIns="92075" bIns="46038" numCol="1" anchor="t" anchorCtr="0" compatLnSpc="1">
            <a:prstTxWarp prst="textNoShape">
              <a:avLst/>
            </a:prstTxWarp>
          </a:bodyPr>
          <a:lstStyle/>
          <a:p>
            <a:pPr algn="ctr">
              <a:lnSpc>
                <a:spcPct val="90000"/>
              </a:lnSpc>
            </a:pPr>
            <a:r>
              <a:rPr lang="de-DE" sz="2800" dirty="0">
                <a:solidFill>
                  <a:schemeClr val="accent2"/>
                </a:solidFill>
                <a:latin typeface="Arial" charset="0"/>
              </a:rPr>
              <a:t>Wie oft kommen schwere</a:t>
            </a:r>
          </a:p>
          <a:p>
            <a:pPr algn="ctr">
              <a:lnSpc>
                <a:spcPct val="90000"/>
              </a:lnSpc>
            </a:pPr>
            <a:r>
              <a:rPr lang="de-DE" sz="2800" dirty="0">
                <a:solidFill>
                  <a:schemeClr val="accent2"/>
                </a:solidFill>
                <a:latin typeface="Arial" charset="0"/>
              </a:rPr>
              <a:t>Traumatisierungen vor?</a:t>
            </a:r>
          </a:p>
          <a:p>
            <a:pPr algn="ctr">
              <a:lnSpc>
                <a:spcPct val="90000"/>
              </a:lnSpc>
            </a:pPr>
            <a:endParaRPr lang="de-DE" sz="2400" dirty="0">
              <a:solidFill>
                <a:schemeClr val="tx1"/>
              </a:solidFill>
              <a:latin typeface="Arial" charset="0"/>
            </a:endParaRPr>
          </a:p>
          <a:p>
            <a:pPr>
              <a:lnSpc>
                <a:spcPct val="90000"/>
              </a:lnSpc>
            </a:pPr>
            <a:r>
              <a:rPr lang="de-DE" sz="2400" dirty="0">
                <a:solidFill>
                  <a:schemeClr val="tx1"/>
                </a:solidFill>
                <a:latin typeface="Arial" charset="0"/>
              </a:rPr>
              <a:t>       Studie an der deutschen</a:t>
            </a:r>
          </a:p>
          <a:p>
            <a:pPr>
              <a:lnSpc>
                <a:spcPct val="90000"/>
              </a:lnSpc>
            </a:pPr>
            <a:r>
              <a:rPr lang="de-DE" sz="2400" dirty="0">
                <a:solidFill>
                  <a:schemeClr val="tx1"/>
                </a:solidFill>
                <a:latin typeface="Arial" charset="0"/>
              </a:rPr>
              <a:t>       Bevölkerung 2010:</a:t>
            </a:r>
          </a:p>
          <a:p>
            <a:pPr>
              <a:lnSpc>
                <a:spcPct val="90000"/>
              </a:lnSpc>
            </a:pPr>
            <a:endParaRPr lang="de-DE" sz="2400" dirty="0">
              <a:solidFill>
                <a:schemeClr val="tx1"/>
              </a:solidFill>
              <a:latin typeface="Arial" charset="0"/>
            </a:endParaRPr>
          </a:p>
          <a:p>
            <a:pPr>
              <a:lnSpc>
                <a:spcPct val="90000"/>
              </a:lnSpc>
            </a:pPr>
            <a:r>
              <a:rPr lang="de-DE" sz="2400" dirty="0">
                <a:solidFill>
                  <a:schemeClr val="tx1"/>
                </a:solidFill>
                <a:latin typeface="Arial" charset="0"/>
              </a:rPr>
              <a:t>       12 % der Befragten gaben</a:t>
            </a:r>
          </a:p>
          <a:p>
            <a:pPr>
              <a:lnSpc>
                <a:spcPct val="90000"/>
              </a:lnSpc>
            </a:pPr>
            <a:r>
              <a:rPr lang="de-DE" sz="2400" dirty="0">
                <a:solidFill>
                  <a:schemeClr val="tx1"/>
                </a:solidFill>
                <a:latin typeface="Arial" charset="0"/>
              </a:rPr>
              <a:t>                   körperlichen, </a:t>
            </a:r>
          </a:p>
          <a:p>
            <a:pPr>
              <a:lnSpc>
                <a:spcPct val="90000"/>
              </a:lnSpc>
            </a:pPr>
            <a:r>
              <a:rPr lang="de-DE" sz="2400" dirty="0">
                <a:solidFill>
                  <a:schemeClr val="tx1"/>
                </a:solidFill>
                <a:latin typeface="Arial" charset="0"/>
              </a:rPr>
              <a:t>       12,5 % sexuellen und </a:t>
            </a:r>
          </a:p>
          <a:p>
            <a:pPr>
              <a:lnSpc>
                <a:spcPct val="90000"/>
              </a:lnSpc>
            </a:pPr>
            <a:r>
              <a:rPr lang="de-DE" sz="2400" dirty="0">
                <a:solidFill>
                  <a:schemeClr val="tx1"/>
                </a:solidFill>
                <a:latin typeface="Arial" charset="0"/>
              </a:rPr>
              <a:t>       15%     emotionalen Missbrauch an.</a:t>
            </a:r>
          </a:p>
          <a:p>
            <a:pPr>
              <a:lnSpc>
                <a:spcPct val="90000"/>
              </a:lnSpc>
            </a:pPr>
            <a:endParaRPr lang="de-DE" sz="2000" dirty="0">
              <a:solidFill>
                <a:schemeClr val="tx1"/>
              </a:solidFill>
              <a:latin typeface="Arial" charset="0"/>
            </a:endParaRPr>
          </a:p>
          <a:p>
            <a:pPr>
              <a:lnSpc>
                <a:spcPct val="90000"/>
              </a:lnSpc>
            </a:pPr>
            <a:endParaRPr lang="de-DE" sz="2000" dirty="0">
              <a:solidFill>
                <a:schemeClr val="tx1"/>
              </a:solidFill>
              <a:latin typeface="Arial" charset="0"/>
            </a:endParaRPr>
          </a:p>
        </p:txBody>
      </p:sp>
      <p:pic>
        <p:nvPicPr>
          <p:cNvPr id="4" name="Picture 8" descr="C:\Dokumente und Einstellungen\A.Eckhardt\Desktop\BilderJPG\Jornal 04\Dia 09.JPG"/>
          <p:cNvPicPr>
            <a:picLocks noChangeAspect="1" noChangeArrowheads="1"/>
          </p:cNvPicPr>
          <p:nvPr/>
        </p:nvPicPr>
        <p:blipFill>
          <a:blip r:embed="rId2" cstate="print"/>
          <a:srcRect/>
          <a:stretch>
            <a:fillRect/>
          </a:stretch>
        </p:blipFill>
        <p:spPr bwMode="auto">
          <a:xfrm>
            <a:off x="6028307" y="404664"/>
            <a:ext cx="3507681" cy="5070073"/>
          </a:xfrm>
          <a:prstGeom prst="rect">
            <a:avLst/>
          </a:prstGeom>
          <a:noFill/>
        </p:spPr>
      </p:pic>
      <p:sp>
        <p:nvSpPr>
          <p:cNvPr id="5" name="Text Box 7"/>
          <p:cNvSpPr txBox="1">
            <a:spLocks noChangeArrowheads="1"/>
          </p:cNvSpPr>
          <p:nvPr/>
        </p:nvSpPr>
        <p:spPr bwMode="auto">
          <a:xfrm>
            <a:off x="5768652" y="5579070"/>
            <a:ext cx="4343400" cy="730250"/>
          </a:xfrm>
          <a:prstGeom prst="rect">
            <a:avLst/>
          </a:prstGeom>
          <a:noFill/>
          <a:ln w="12700">
            <a:noFill/>
            <a:miter lim="800000"/>
            <a:headEnd/>
            <a:tailEnd/>
          </a:ln>
          <a:effectLst/>
        </p:spPr>
        <p:txBody>
          <a:bodyPr>
            <a:spAutoFit/>
          </a:bodyPr>
          <a:lstStyle/>
          <a:p>
            <a:pPr algn="ctr"/>
            <a:r>
              <a:rPr lang="de-DE" sz="1400" dirty="0"/>
              <a:t>Arbeit einer jungen </a:t>
            </a:r>
            <a:r>
              <a:rPr lang="de-DE" sz="1400" dirty="0" err="1"/>
              <a:t>Artefaktpatientin</a:t>
            </a:r>
            <a:r>
              <a:rPr lang="de-DE" sz="1400" dirty="0"/>
              <a:t> aus der Gestaltungstherapie </a:t>
            </a:r>
            <a:r>
              <a:rPr lang="de-DE" sz="1400" dirty="0" err="1"/>
              <a:t>B.Heidemann</a:t>
            </a:r>
            <a:r>
              <a:rPr lang="de-DE" sz="1400" dirty="0"/>
              <a:t> der Psychosomatischen </a:t>
            </a:r>
            <a:r>
              <a:rPr lang="de-DE" sz="1400" dirty="0" err="1"/>
              <a:t>Univ.Klinik</a:t>
            </a:r>
            <a:r>
              <a:rPr lang="de-DE" sz="1400" dirty="0"/>
              <a:t> Mainz 1994</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BFCFF"/>
        </a:solidFill>
        <a:effectLst/>
      </p:bgPr>
    </p:bg>
    <p:spTree>
      <p:nvGrpSpPr>
        <p:cNvPr id="1" name=""/>
        <p:cNvGrpSpPr/>
        <p:nvPr/>
      </p:nvGrpSpPr>
      <p:grpSpPr>
        <a:xfrm>
          <a:off x="0" y="0"/>
          <a:ext cx="0" cy="0"/>
          <a:chOff x="0" y="0"/>
          <a:chExt cx="0" cy="0"/>
        </a:xfrm>
      </p:grpSpPr>
      <p:sp>
        <p:nvSpPr>
          <p:cNvPr id="758786" name="Rectangle 2"/>
          <p:cNvSpPr>
            <a:spLocks noGrp="1" noChangeArrowheads="1"/>
          </p:cNvSpPr>
          <p:nvPr>
            <p:ph type="title"/>
          </p:nvPr>
        </p:nvSpPr>
        <p:spPr>
          <a:xfrm>
            <a:off x="762000" y="228600"/>
            <a:ext cx="8763000" cy="1143000"/>
          </a:xfrm>
          <a:ln w="12700">
            <a:headEnd type="none" w="sm" len="sm"/>
            <a:tailEnd type="none" w="sm" len="sm"/>
          </a:ln>
        </p:spPr>
        <p:txBody>
          <a:bodyPr rtlCol="0" anchor="t">
            <a:normAutofit fontScale="90000"/>
          </a:bodyPr>
          <a:lstStyle/>
          <a:p>
            <a:pPr fontAlgn="auto">
              <a:spcAft>
                <a:spcPts val="0"/>
              </a:spcAft>
              <a:defRPr/>
            </a:pPr>
            <a:r>
              <a:rPr lang="de-DE" sz="2800">
                <a:solidFill>
                  <a:srgbClr val="004C4A"/>
                </a:solidFill>
                <a:latin typeface="Arial" charset="0"/>
              </a:rPr>
              <a:t>Dissoziation und Neurobiologie </a:t>
            </a:r>
            <a:br>
              <a:rPr lang="de-DE" sz="2800">
                <a:solidFill>
                  <a:srgbClr val="004C4A"/>
                </a:solidFill>
                <a:latin typeface="Arial" charset="0"/>
              </a:rPr>
            </a:br>
            <a:r>
              <a:rPr lang="de-DE" sz="1800" i="1">
                <a:solidFill>
                  <a:srgbClr val="004C4A"/>
                </a:solidFill>
                <a:latin typeface="Arial" charset="0"/>
              </a:rPr>
              <a:t>Dissoziation als Diathesestressmodell</a:t>
            </a:r>
            <a:br>
              <a:rPr lang="de-DE" sz="3200" i="1">
                <a:solidFill>
                  <a:srgbClr val="004C4A"/>
                </a:solidFill>
                <a:latin typeface="Arial" charset="0"/>
              </a:rPr>
            </a:br>
            <a:br>
              <a:rPr lang="de-DE" sz="2400" i="1">
                <a:latin typeface="Arial" charset="0"/>
              </a:rPr>
            </a:br>
            <a:endParaRPr lang="de-DE" sz="2400" i="1">
              <a:latin typeface="Arial" charset="0"/>
            </a:endParaRPr>
          </a:p>
        </p:txBody>
      </p:sp>
      <p:sp>
        <p:nvSpPr>
          <p:cNvPr id="27651" name="Rectangle 3"/>
          <p:cNvSpPr>
            <a:spLocks noGrp="1" noChangeArrowheads="1"/>
          </p:cNvSpPr>
          <p:nvPr>
            <p:ph sz="half" idx="1"/>
          </p:nvPr>
        </p:nvSpPr>
        <p:spPr>
          <a:xfrm>
            <a:off x="533400" y="4114800"/>
            <a:ext cx="9448800" cy="4114800"/>
          </a:xfrm>
        </p:spPr>
        <p:txBody>
          <a:bodyPr/>
          <a:lstStyle/>
          <a:p>
            <a:pPr marL="0" indent="0">
              <a:buFont typeface="Wingdings" pitchFamily="2" charset="2"/>
              <a:buNone/>
            </a:pPr>
            <a:endParaRPr lang="en-US" sz="1800" dirty="0"/>
          </a:p>
          <a:p>
            <a:pPr marL="0" indent="0">
              <a:buFont typeface="Wingdings" pitchFamily="2" charset="2"/>
              <a:buNone/>
            </a:pPr>
            <a:r>
              <a:rPr lang="en-US" sz="1600" b="1" dirty="0">
                <a:latin typeface="Arial" charset="0"/>
              </a:rPr>
              <a:t>Das </a:t>
            </a:r>
            <a:r>
              <a:rPr lang="en-US" sz="1600" b="1" dirty="0" err="1">
                <a:latin typeface="Arial" charset="0"/>
              </a:rPr>
              <a:t>Gehirn</a:t>
            </a:r>
            <a:r>
              <a:rPr lang="en-US" sz="1600" b="1" dirty="0">
                <a:latin typeface="Arial" charset="0"/>
              </a:rPr>
              <a:t> </a:t>
            </a:r>
            <a:r>
              <a:rPr lang="en-US" sz="1600" b="1" dirty="0" err="1">
                <a:latin typeface="Arial" charset="0"/>
              </a:rPr>
              <a:t>steuert</a:t>
            </a:r>
            <a:r>
              <a:rPr lang="en-US" sz="1600" b="1" dirty="0">
                <a:latin typeface="Arial" charset="0"/>
              </a:rPr>
              <a:t> </a:t>
            </a:r>
            <a:r>
              <a:rPr lang="en-US" sz="1600" b="1" dirty="0" err="1">
                <a:latin typeface="Arial" charset="0"/>
              </a:rPr>
              <a:t>nicht</a:t>
            </a:r>
            <a:r>
              <a:rPr lang="en-US" sz="1600" b="1" dirty="0">
                <a:latin typeface="Arial" charset="0"/>
              </a:rPr>
              <a:t> </a:t>
            </a:r>
            <a:r>
              <a:rPr lang="en-US" sz="1600" b="1" dirty="0" err="1">
                <a:latin typeface="Arial" charset="0"/>
              </a:rPr>
              <a:t>nur</a:t>
            </a:r>
            <a:r>
              <a:rPr lang="en-US" sz="1600" b="1" dirty="0">
                <a:latin typeface="Arial" charset="0"/>
              </a:rPr>
              <a:t> </a:t>
            </a:r>
            <a:r>
              <a:rPr lang="en-US" sz="1600" b="1" dirty="0" err="1">
                <a:latin typeface="Arial" charset="0"/>
              </a:rPr>
              <a:t>Reaktionen</a:t>
            </a:r>
            <a:r>
              <a:rPr lang="en-US" sz="1600" b="1" dirty="0">
                <a:latin typeface="Arial" charset="0"/>
              </a:rPr>
              <a:t> des </a:t>
            </a:r>
            <a:r>
              <a:rPr lang="en-US" sz="1600" b="1" dirty="0" err="1">
                <a:latin typeface="Arial" charset="0"/>
              </a:rPr>
              <a:t>Körpers</a:t>
            </a:r>
            <a:r>
              <a:rPr lang="en-US" sz="1600" b="1" dirty="0">
                <a:latin typeface="Arial" charset="0"/>
              </a:rPr>
              <a:t> auf </a:t>
            </a:r>
            <a:r>
              <a:rPr lang="en-US" sz="1600" b="1" dirty="0" err="1">
                <a:latin typeface="Arial" charset="0"/>
              </a:rPr>
              <a:t>Belastungen</a:t>
            </a:r>
            <a:r>
              <a:rPr lang="en-US" sz="1600" b="1" dirty="0">
                <a:latin typeface="Arial" charset="0"/>
              </a:rPr>
              <a:t> </a:t>
            </a:r>
            <a:r>
              <a:rPr lang="en-US" sz="1600" b="1" dirty="0" err="1">
                <a:latin typeface="Arial" charset="0"/>
              </a:rPr>
              <a:t>sondern</a:t>
            </a:r>
            <a:r>
              <a:rPr lang="en-US" sz="1600" b="1" dirty="0">
                <a:latin typeface="Arial" charset="0"/>
              </a:rPr>
              <a:t> </a:t>
            </a:r>
            <a:r>
              <a:rPr lang="en-US" sz="1600" b="1" dirty="0" err="1">
                <a:latin typeface="Arial" charset="0"/>
              </a:rPr>
              <a:t>es</a:t>
            </a:r>
            <a:r>
              <a:rPr lang="en-US" sz="1600" b="1" dirty="0">
                <a:latin typeface="Arial" charset="0"/>
              </a:rPr>
              <a:t> </a:t>
            </a:r>
            <a:r>
              <a:rPr lang="en-US" sz="1600" b="1" dirty="0" err="1">
                <a:latin typeface="Arial" charset="0"/>
              </a:rPr>
              <a:t>ist</a:t>
            </a:r>
            <a:r>
              <a:rPr lang="en-US" sz="1600" b="1" dirty="0">
                <a:latin typeface="Arial" charset="0"/>
              </a:rPr>
              <a:t> </a:t>
            </a:r>
            <a:r>
              <a:rPr lang="en-US" sz="1600" b="1" dirty="0" err="1">
                <a:latin typeface="Arial" charset="0"/>
              </a:rPr>
              <a:t>selbst</a:t>
            </a:r>
            <a:r>
              <a:rPr lang="en-US" sz="1600" b="1" dirty="0">
                <a:latin typeface="Arial" charset="0"/>
              </a:rPr>
              <a:t> </a:t>
            </a:r>
            <a:r>
              <a:rPr lang="en-US" sz="1600" b="1" dirty="0" err="1">
                <a:latin typeface="Arial" charset="0"/>
              </a:rPr>
              <a:t>Zielorgan</a:t>
            </a:r>
            <a:r>
              <a:rPr lang="en-US" sz="1600" b="1" dirty="0">
                <a:latin typeface="Arial" charset="0"/>
              </a:rPr>
              <a:t> </a:t>
            </a:r>
            <a:r>
              <a:rPr lang="en-US" sz="1600" b="1" dirty="0" err="1">
                <a:latin typeface="Arial" charset="0"/>
              </a:rPr>
              <a:t>der</a:t>
            </a:r>
            <a:r>
              <a:rPr lang="en-US" sz="1600" b="1" dirty="0">
                <a:latin typeface="Arial" charset="0"/>
              </a:rPr>
              <a:t> von </a:t>
            </a:r>
            <a:r>
              <a:rPr lang="en-US" sz="1600" b="1" dirty="0" err="1">
                <a:latin typeface="Arial" charset="0"/>
              </a:rPr>
              <a:t>ihm</a:t>
            </a:r>
            <a:r>
              <a:rPr lang="en-US" sz="1600" b="1" dirty="0">
                <a:latin typeface="Arial" charset="0"/>
              </a:rPr>
              <a:t> </a:t>
            </a:r>
            <a:r>
              <a:rPr lang="en-US" sz="1600" b="1" dirty="0" err="1">
                <a:latin typeface="Arial" charset="0"/>
              </a:rPr>
              <a:t>ausgelösten</a:t>
            </a:r>
            <a:r>
              <a:rPr lang="en-US" sz="1600" b="1" dirty="0">
                <a:latin typeface="Arial" charset="0"/>
              </a:rPr>
              <a:t> und </a:t>
            </a:r>
            <a:r>
              <a:rPr lang="en-US" sz="1600" b="1" dirty="0" err="1">
                <a:latin typeface="Arial" charset="0"/>
              </a:rPr>
              <a:t>gesteuerten</a:t>
            </a:r>
            <a:r>
              <a:rPr lang="en-US" sz="1600" b="1" dirty="0">
                <a:latin typeface="Arial" charset="0"/>
              </a:rPr>
              <a:t> </a:t>
            </a:r>
            <a:r>
              <a:rPr lang="en-US" sz="1600" b="1" dirty="0" err="1">
                <a:latin typeface="Arial" charset="0"/>
              </a:rPr>
              <a:t>endokrinen</a:t>
            </a:r>
            <a:r>
              <a:rPr lang="en-US" sz="1600" b="1" dirty="0">
                <a:latin typeface="Arial" charset="0"/>
              </a:rPr>
              <a:t> </a:t>
            </a:r>
            <a:r>
              <a:rPr lang="en-US" sz="1600" b="1" dirty="0" err="1">
                <a:latin typeface="Arial" charset="0"/>
              </a:rPr>
              <a:t>Vorgänge</a:t>
            </a:r>
            <a:r>
              <a:rPr lang="en-US" sz="1600" b="1" dirty="0">
                <a:latin typeface="Arial" charset="0"/>
              </a:rPr>
              <a:t>. </a:t>
            </a:r>
          </a:p>
          <a:p>
            <a:pPr marL="0" indent="0">
              <a:buFont typeface="Wingdings" pitchFamily="2" charset="2"/>
              <a:buNone/>
            </a:pPr>
            <a:endParaRPr lang="en-US" sz="1600" b="1" dirty="0">
              <a:latin typeface="Arial" charset="0"/>
            </a:endParaRPr>
          </a:p>
          <a:p>
            <a:pPr marL="0" indent="0">
              <a:buFont typeface="Wingdings" pitchFamily="2" charset="2"/>
              <a:buNone/>
            </a:pPr>
            <a:r>
              <a:rPr lang="en-US" sz="1600" b="1" dirty="0">
                <a:latin typeface="Arial" charset="0"/>
              </a:rPr>
              <a:t>Trauma </a:t>
            </a:r>
            <a:r>
              <a:rPr lang="en-US" sz="1600" b="1" dirty="0" err="1">
                <a:latin typeface="Arial" charset="0"/>
              </a:rPr>
              <a:t>führt</a:t>
            </a:r>
            <a:r>
              <a:rPr lang="en-US" sz="1600" b="1" dirty="0">
                <a:latin typeface="Arial" charset="0"/>
              </a:rPr>
              <a:t> </a:t>
            </a:r>
            <a:r>
              <a:rPr lang="en-US" sz="1600" b="1" dirty="0" err="1">
                <a:latin typeface="Arial" charset="0"/>
              </a:rPr>
              <a:t>zu</a:t>
            </a:r>
            <a:r>
              <a:rPr lang="en-US" sz="1600" b="1" dirty="0">
                <a:latin typeface="Arial" charset="0"/>
              </a:rPr>
              <a:t> </a:t>
            </a:r>
            <a:r>
              <a:rPr lang="en-US" sz="1600" b="1" dirty="0" err="1">
                <a:latin typeface="Arial" charset="0"/>
              </a:rPr>
              <a:t>vermehrter</a:t>
            </a:r>
            <a:r>
              <a:rPr lang="en-US" sz="1600" b="1" dirty="0">
                <a:latin typeface="Arial" charset="0"/>
              </a:rPr>
              <a:t> </a:t>
            </a:r>
            <a:r>
              <a:rPr lang="en-US" sz="1600" b="1" dirty="0" err="1">
                <a:latin typeface="Arial" charset="0"/>
              </a:rPr>
              <a:t>Ausschüttung</a:t>
            </a:r>
            <a:r>
              <a:rPr lang="en-US" sz="1600" b="1" dirty="0">
                <a:latin typeface="Arial" charset="0"/>
              </a:rPr>
              <a:t> des </a:t>
            </a:r>
            <a:r>
              <a:rPr lang="en-US" sz="1600" b="1" dirty="0" err="1">
                <a:latin typeface="Arial" charset="0"/>
              </a:rPr>
              <a:t>Stresshormons</a:t>
            </a:r>
            <a:r>
              <a:rPr lang="en-US" sz="1600" b="1" dirty="0">
                <a:latin typeface="Arial" charset="0"/>
              </a:rPr>
              <a:t> </a:t>
            </a:r>
            <a:r>
              <a:rPr lang="en-US" sz="1600" b="1" dirty="0" err="1">
                <a:latin typeface="Arial" charset="0"/>
              </a:rPr>
              <a:t>Kortisol</a:t>
            </a:r>
            <a:endParaRPr lang="en-US" sz="1600" b="1" dirty="0">
              <a:latin typeface="Arial" charset="0"/>
            </a:endParaRPr>
          </a:p>
          <a:p>
            <a:pPr marL="0" indent="0">
              <a:buFont typeface="Wingdings" pitchFamily="2" charset="2"/>
              <a:buNone/>
            </a:pPr>
            <a:r>
              <a:rPr lang="en-US" sz="1600" b="1" dirty="0">
                <a:latin typeface="Arial" charset="0"/>
              </a:rPr>
              <a:t>       </a:t>
            </a:r>
            <a:r>
              <a:rPr lang="en-US" sz="1600" b="1" dirty="0" err="1">
                <a:latin typeface="Arial" charset="0"/>
              </a:rPr>
              <a:t>bedingt</a:t>
            </a:r>
            <a:r>
              <a:rPr lang="en-US" sz="1600" b="1" dirty="0">
                <a:latin typeface="Arial" charset="0"/>
              </a:rPr>
              <a:t> </a:t>
            </a:r>
            <a:r>
              <a:rPr lang="en-US" sz="1600" b="1" dirty="0">
                <a:latin typeface="Arial" charset="0"/>
                <a:sym typeface="Wingdings" pitchFamily="2" charset="2"/>
              </a:rPr>
              <a:t> </a:t>
            </a:r>
            <a:r>
              <a:rPr lang="en-US" sz="1600" b="1" dirty="0" err="1">
                <a:latin typeface="Arial" charset="0"/>
              </a:rPr>
              <a:t>Neurotoxizität</a:t>
            </a:r>
            <a:r>
              <a:rPr lang="en-US" sz="1600" b="1" dirty="0">
                <a:latin typeface="Arial" charset="0"/>
              </a:rPr>
              <a:t> </a:t>
            </a:r>
            <a:r>
              <a:rPr lang="en-US" sz="1600" b="1" dirty="0">
                <a:latin typeface="Arial" charset="0"/>
                <a:sym typeface="Wingdings" pitchFamily="2" charset="2"/>
              </a:rPr>
              <a:t> </a:t>
            </a:r>
            <a:r>
              <a:rPr lang="en-US" sz="1600" b="1" dirty="0" err="1">
                <a:latin typeface="Arial" charset="0"/>
              </a:rPr>
              <a:t>Destabilisierung</a:t>
            </a:r>
            <a:r>
              <a:rPr lang="en-US" sz="1600" b="1" dirty="0">
                <a:latin typeface="Arial" charset="0"/>
              </a:rPr>
              <a:t> </a:t>
            </a:r>
            <a:r>
              <a:rPr lang="en-US" sz="1600" b="1" dirty="0" err="1">
                <a:latin typeface="Arial" charset="0"/>
              </a:rPr>
              <a:t>neuronaler</a:t>
            </a:r>
            <a:r>
              <a:rPr lang="en-US" sz="1600" b="1" dirty="0">
                <a:latin typeface="Arial" charset="0"/>
              </a:rPr>
              <a:t> </a:t>
            </a:r>
            <a:r>
              <a:rPr lang="en-US" sz="1600" b="1" dirty="0" err="1">
                <a:latin typeface="Arial" charset="0"/>
              </a:rPr>
              <a:t>Verschaltungen</a:t>
            </a:r>
            <a:r>
              <a:rPr lang="en-US" sz="1600" b="1" dirty="0">
                <a:latin typeface="Arial" charset="0"/>
              </a:rPr>
              <a:t> </a:t>
            </a:r>
            <a:r>
              <a:rPr lang="en-US" sz="1600" b="1" dirty="0">
                <a:latin typeface="Arial" charset="0"/>
                <a:sym typeface="Wingdings" pitchFamily="2" charset="2"/>
              </a:rPr>
              <a:t></a:t>
            </a:r>
            <a:endParaRPr lang="en-US" sz="1600" b="1" dirty="0">
              <a:latin typeface="Arial" charset="0"/>
            </a:endParaRPr>
          </a:p>
          <a:p>
            <a:pPr marL="0" indent="0">
              <a:buFont typeface="Wingdings" pitchFamily="2" charset="2"/>
              <a:buNone/>
            </a:pPr>
            <a:r>
              <a:rPr lang="en-US" sz="1600" b="1" dirty="0">
                <a:latin typeface="Arial" charset="0"/>
              </a:rPr>
              <a:t>       </a:t>
            </a:r>
            <a:r>
              <a:rPr lang="en-US" sz="1600" b="1" dirty="0" err="1">
                <a:latin typeface="Arial" charset="0"/>
              </a:rPr>
              <a:t>Zelldegeneration</a:t>
            </a:r>
            <a:r>
              <a:rPr lang="en-US" sz="1600" b="1" dirty="0">
                <a:latin typeface="Arial" charset="0"/>
              </a:rPr>
              <a:t> und </a:t>
            </a:r>
            <a:r>
              <a:rPr lang="en-US" sz="1600" b="1" dirty="0" err="1">
                <a:latin typeface="Arial" charset="0"/>
              </a:rPr>
              <a:t>Volumenverminderung</a:t>
            </a:r>
            <a:r>
              <a:rPr lang="en-US" sz="1600" b="1" dirty="0">
                <a:latin typeface="Arial" charset="0"/>
              </a:rPr>
              <a:t> des Hippocampus </a:t>
            </a:r>
          </a:p>
          <a:p>
            <a:pPr marL="0" indent="0">
              <a:buFont typeface="Wingdings" pitchFamily="2" charset="2"/>
              <a:buNone/>
            </a:pPr>
            <a:endParaRPr lang="en-US" sz="1600" b="1" dirty="0"/>
          </a:p>
        </p:txBody>
      </p:sp>
      <p:pic>
        <p:nvPicPr>
          <p:cNvPr id="27652" name="Picture 6" descr="C:\Dokumente und Einstellungen\A.Eckhardt\Desktop\Eigene Scans\img085.jpg"/>
          <p:cNvPicPr>
            <a:picLocks noChangeAspect="1" noChangeArrowheads="1"/>
          </p:cNvPicPr>
          <p:nvPr/>
        </p:nvPicPr>
        <p:blipFill>
          <a:blip r:embed="rId2" cstate="print"/>
          <a:srcRect/>
          <a:stretch>
            <a:fillRect/>
          </a:stretch>
        </p:blipFill>
        <p:spPr bwMode="auto">
          <a:xfrm>
            <a:off x="533400" y="1192213"/>
            <a:ext cx="9372600" cy="3151187"/>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90972" y="548680"/>
            <a:ext cx="9599568" cy="5688632"/>
          </a:xfrm>
          <a:prstGeom prst="rect">
            <a:avLst/>
          </a:prstGeom>
          <a:noFill/>
          <a:ln w="9525">
            <a:noFill/>
            <a:miter lim="800000"/>
            <a:headEnd/>
            <a:tailEnd/>
          </a:ln>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BFCFF"/>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390922" y="0"/>
            <a:ext cx="6686550" cy="1219200"/>
          </a:xfrm>
          <a:noFill/>
        </p:spPr>
        <p:txBody>
          <a:bodyPr lIns="92075" tIns="46038" rIns="92075" bIns="46038"/>
          <a:lstStyle/>
          <a:p>
            <a:r>
              <a:rPr lang="de-DE" sz="2800" dirty="0">
                <a:solidFill>
                  <a:srgbClr val="004C4A"/>
                </a:solidFill>
                <a:latin typeface="Arial" charset="0"/>
              </a:rPr>
              <a:t>Dissoziation und Neurobiologie</a:t>
            </a:r>
            <a:endParaRPr lang="de-DE" sz="2800" i="1" dirty="0">
              <a:solidFill>
                <a:srgbClr val="004C4A"/>
              </a:solidFill>
              <a:latin typeface="Arial" charset="0"/>
            </a:endParaRPr>
          </a:p>
        </p:txBody>
      </p:sp>
      <p:sp>
        <p:nvSpPr>
          <p:cNvPr id="35843" name="Rectangle 3"/>
          <p:cNvSpPr>
            <a:spLocks noGrp="1" noChangeArrowheads="1"/>
          </p:cNvSpPr>
          <p:nvPr>
            <p:ph idx="1"/>
          </p:nvPr>
        </p:nvSpPr>
        <p:spPr>
          <a:xfrm>
            <a:off x="381000" y="1543050"/>
            <a:ext cx="5867400" cy="4781550"/>
          </a:xfrm>
        </p:spPr>
        <p:txBody>
          <a:bodyPr lIns="92075" tIns="46038" rIns="92075" bIns="46038"/>
          <a:lstStyle/>
          <a:p>
            <a:r>
              <a:rPr lang="de-DE" sz="2000">
                <a:latin typeface="Arial" charset="0"/>
              </a:rPr>
              <a:t>Zentrale Aktivierung der neuroendokrinen humoralen Stressachsen (Hypohysen-Hypothalamus-Nebennieren-Achse)</a:t>
            </a:r>
          </a:p>
          <a:p>
            <a:endParaRPr lang="de-DE" sz="2000">
              <a:latin typeface="Arial" charset="0"/>
            </a:endParaRPr>
          </a:p>
          <a:p>
            <a:r>
              <a:rPr lang="de-DE" sz="2000">
                <a:latin typeface="Arial" charset="0"/>
              </a:rPr>
              <a:t>„hyperdynamische“ HHNA-Achse</a:t>
            </a:r>
          </a:p>
          <a:p>
            <a:pPr>
              <a:buFont typeface="Wingdings" pitchFamily="2" charset="2"/>
              <a:buChar char="Ø"/>
            </a:pPr>
            <a:endParaRPr lang="de-DE" sz="2000">
              <a:latin typeface="Arial" charset="0"/>
            </a:endParaRPr>
          </a:p>
          <a:p>
            <a:pPr>
              <a:buFont typeface="Wingdings" pitchFamily="2" charset="2"/>
              <a:buChar char="Ø"/>
            </a:pPr>
            <a:r>
              <a:rPr lang="de-DE" sz="2000">
                <a:latin typeface="Arial" charset="0"/>
              </a:rPr>
              <a:t>Höhere Cortisolfluktuationen</a:t>
            </a:r>
          </a:p>
          <a:p>
            <a:pPr>
              <a:buFont typeface="Wingdings" pitchFamily="2" charset="2"/>
              <a:buChar char="Ø"/>
            </a:pPr>
            <a:r>
              <a:rPr lang="de-DE" sz="2000">
                <a:latin typeface="Arial" charset="0"/>
              </a:rPr>
              <a:t>Erhöhte basale noradrenerge Aktivität</a:t>
            </a:r>
          </a:p>
          <a:p>
            <a:pPr>
              <a:buFont typeface="Wingdings" pitchFamily="2" charset="2"/>
              <a:buChar char="Ø"/>
            </a:pPr>
            <a:endParaRPr lang="de-DE" sz="2000">
              <a:latin typeface="Arial" charset="0"/>
            </a:endParaRPr>
          </a:p>
          <a:p>
            <a:pPr>
              <a:buFont typeface="Wingdings" pitchFamily="2" charset="2"/>
              <a:buChar char="Ø"/>
            </a:pPr>
            <a:r>
              <a:rPr lang="en-US" sz="2000">
                <a:latin typeface="Arial" charset="0"/>
              </a:rPr>
              <a:t>Ständiger Hyperarousal und Hypervigilanz-Zustand</a:t>
            </a:r>
          </a:p>
          <a:p>
            <a:endParaRPr lang="de-DE" sz="2000">
              <a:latin typeface="Arial" charset="0"/>
            </a:endParaRPr>
          </a:p>
        </p:txBody>
      </p:sp>
      <p:pic>
        <p:nvPicPr>
          <p:cNvPr id="5" name="Picture 5" descr="C:\Users\Public\Sicherung\Eigene Dateien\Eigene Bilder\Model 6209.jpg"/>
          <p:cNvPicPr>
            <a:picLocks noChangeAspect="1" noChangeArrowheads="1"/>
          </p:cNvPicPr>
          <p:nvPr/>
        </p:nvPicPr>
        <p:blipFill>
          <a:blip r:embed="rId2" cstate="print"/>
          <a:srcRect/>
          <a:stretch>
            <a:fillRect/>
          </a:stretch>
        </p:blipFill>
        <p:spPr bwMode="auto">
          <a:xfrm>
            <a:off x="5863580" y="333375"/>
            <a:ext cx="4143375" cy="5991225"/>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609600" y="304800"/>
            <a:ext cx="8763000" cy="1143000"/>
          </a:xfrm>
          <a:noFill/>
        </p:spPr>
        <p:txBody>
          <a:bodyPr anchor="t"/>
          <a:lstStyle/>
          <a:p>
            <a:r>
              <a:rPr lang="de-DE" sz="2800">
                <a:solidFill>
                  <a:srgbClr val="004C4A"/>
                </a:solidFill>
                <a:latin typeface="Arial" charset="0"/>
              </a:rPr>
              <a:t>Dissoziation und Neurobiologie</a:t>
            </a:r>
          </a:p>
        </p:txBody>
      </p:sp>
      <p:sp>
        <p:nvSpPr>
          <p:cNvPr id="38915" name="Text Box 4"/>
          <p:cNvSpPr txBox="1">
            <a:spLocks noChangeArrowheads="1"/>
          </p:cNvSpPr>
          <p:nvPr/>
        </p:nvSpPr>
        <p:spPr bwMode="auto">
          <a:xfrm>
            <a:off x="-228600" y="1828800"/>
            <a:ext cx="4724400" cy="396875"/>
          </a:xfrm>
          <a:prstGeom prst="rect">
            <a:avLst/>
          </a:prstGeom>
          <a:noFill/>
          <a:ln w="12700">
            <a:noFill/>
            <a:miter lim="800000"/>
            <a:headEnd/>
            <a:tailEnd/>
          </a:ln>
        </p:spPr>
        <p:txBody>
          <a:bodyPr>
            <a:spAutoFit/>
          </a:bodyPr>
          <a:lstStyle/>
          <a:p>
            <a:r>
              <a:rPr lang="de-DE"/>
              <a:t>Noradrenalin </a:t>
            </a:r>
          </a:p>
        </p:txBody>
      </p:sp>
      <p:sp>
        <p:nvSpPr>
          <p:cNvPr id="38916" name="AutoShape 5"/>
          <p:cNvSpPr>
            <a:spLocks noChangeArrowheads="1"/>
          </p:cNvSpPr>
          <p:nvPr/>
        </p:nvSpPr>
        <p:spPr bwMode="auto">
          <a:xfrm>
            <a:off x="2971800" y="1476375"/>
            <a:ext cx="228600" cy="885825"/>
          </a:xfrm>
          <a:prstGeom prst="upArrow">
            <a:avLst>
              <a:gd name="adj1" fmla="val 50000"/>
              <a:gd name="adj2" fmla="val 96875"/>
            </a:avLst>
          </a:prstGeom>
          <a:solidFill>
            <a:schemeClr val="bg1"/>
          </a:solidFill>
          <a:ln w="12700">
            <a:solidFill>
              <a:srgbClr val="000099"/>
            </a:solidFill>
            <a:miter lim="800000"/>
            <a:headEnd/>
            <a:tailEnd/>
          </a:ln>
        </p:spPr>
        <p:txBody>
          <a:bodyPr rot="10800000" anchor="ctr">
            <a:spAutoFit/>
          </a:bodyPr>
          <a:lstStyle/>
          <a:p>
            <a:endParaRPr lang="de-DE"/>
          </a:p>
        </p:txBody>
      </p:sp>
      <p:sp>
        <p:nvSpPr>
          <p:cNvPr id="38917" name="AutoShape 6"/>
          <p:cNvSpPr>
            <a:spLocks noChangeArrowheads="1"/>
          </p:cNvSpPr>
          <p:nvPr/>
        </p:nvSpPr>
        <p:spPr bwMode="auto">
          <a:xfrm rot="5400000">
            <a:off x="3783012" y="1497013"/>
            <a:ext cx="434975" cy="990600"/>
          </a:xfrm>
          <a:prstGeom prst="upArrow">
            <a:avLst>
              <a:gd name="adj1" fmla="val 50000"/>
              <a:gd name="adj2" fmla="val 56934"/>
            </a:avLst>
          </a:prstGeom>
          <a:solidFill>
            <a:schemeClr val="hlink"/>
          </a:solidFill>
          <a:ln w="12700">
            <a:solidFill>
              <a:schemeClr val="hlink"/>
            </a:solidFill>
            <a:miter lim="800000"/>
            <a:headEnd/>
            <a:tailEnd/>
          </a:ln>
        </p:spPr>
        <p:txBody>
          <a:bodyPr rot="10800000" anchor="ctr">
            <a:spAutoFit/>
          </a:bodyPr>
          <a:lstStyle/>
          <a:p>
            <a:endParaRPr lang="de-DE"/>
          </a:p>
        </p:txBody>
      </p:sp>
      <p:sp>
        <p:nvSpPr>
          <p:cNvPr id="38918" name="Text Box 7"/>
          <p:cNvSpPr txBox="1">
            <a:spLocks noChangeArrowheads="1"/>
          </p:cNvSpPr>
          <p:nvPr/>
        </p:nvSpPr>
        <p:spPr bwMode="auto">
          <a:xfrm>
            <a:off x="4419600" y="1752600"/>
            <a:ext cx="4724400" cy="396875"/>
          </a:xfrm>
          <a:prstGeom prst="rect">
            <a:avLst/>
          </a:prstGeom>
          <a:noFill/>
          <a:ln w="12700">
            <a:noFill/>
            <a:miter lim="800000"/>
            <a:headEnd/>
            <a:tailEnd/>
          </a:ln>
        </p:spPr>
        <p:txBody>
          <a:bodyPr>
            <a:spAutoFit/>
          </a:bodyPr>
          <a:lstStyle/>
          <a:p>
            <a:r>
              <a:rPr lang="de-DE"/>
              <a:t>Enkodierung von Furchterinnerungen </a:t>
            </a:r>
          </a:p>
        </p:txBody>
      </p:sp>
      <p:sp>
        <p:nvSpPr>
          <p:cNvPr id="38919" name="AutoShape 9"/>
          <p:cNvSpPr>
            <a:spLocks noChangeArrowheads="1"/>
          </p:cNvSpPr>
          <p:nvPr/>
        </p:nvSpPr>
        <p:spPr bwMode="auto">
          <a:xfrm>
            <a:off x="8915400" y="1476375"/>
            <a:ext cx="228600" cy="885825"/>
          </a:xfrm>
          <a:prstGeom prst="upArrow">
            <a:avLst>
              <a:gd name="adj1" fmla="val 50000"/>
              <a:gd name="adj2" fmla="val 96875"/>
            </a:avLst>
          </a:prstGeom>
          <a:solidFill>
            <a:schemeClr val="bg1"/>
          </a:solidFill>
          <a:ln w="12700">
            <a:solidFill>
              <a:srgbClr val="000099"/>
            </a:solidFill>
            <a:miter lim="800000"/>
            <a:headEnd/>
            <a:tailEnd/>
          </a:ln>
        </p:spPr>
        <p:txBody>
          <a:bodyPr rot="10800000" anchor="ctr">
            <a:spAutoFit/>
          </a:bodyPr>
          <a:lstStyle/>
          <a:p>
            <a:endParaRPr lang="de-DE"/>
          </a:p>
        </p:txBody>
      </p:sp>
      <p:sp>
        <p:nvSpPr>
          <p:cNvPr id="38920" name="Text Box 10"/>
          <p:cNvSpPr txBox="1">
            <a:spLocks noChangeArrowheads="1"/>
          </p:cNvSpPr>
          <p:nvPr/>
        </p:nvSpPr>
        <p:spPr bwMode="auto">
          <a:xfrm>
            <a:off x="-228600" y="3184525"/>
            <a:ext cx="4724400" cy="396875"/>
          </a:xfrm>
          <a:prstGeom prst="rect">
            <a:avLst/>
          </a:prstGeom>
          <a:noFill/>
          <a:ln w="12700">
            <a:noFill/>
            <a:miter lim="800000"/>
            <a:headEnd/>
            <a:tailEnd/>
          </a:ln>
        </p:spPr>
        <p:txBody>
          <a:bodyPr>
            <a:spAutoFit/>
          </a:bodyPr>
          <a:lstStyle/>
          <a:p>
            <a:r>
              <a:rPr lang="de-DE"/>
              <a:t>Cortisol </a:t>
            </a:r>
          </a:p>
        </p:txBody>
      </p:sp>
      <p:sp>
        <p:nvSpPr>
          <p:cNvPr id="38921" name="AutoShape 11"/>
          <p:cNvSpPr>
            <a:spLocks noChangeArrowheads="1"/>
          </p:cNvSpPr>
          <p:nvPr/>
        </p:nvSpPr>
        <p:spPr bwMode="auto">
          <a:xfrm>
            <a:off x="2971800" y="2771775"/>
            <a:ext cx="228600" cy="885825"/>
          </a:xfrm>
          <a:prstGeom prst="upArrow">
            <a:avLst>
              <a:gd name="adj1" fmla="val 50000"/>
              <a:gd name="adj2" fmla="val 96875"/>
            </a:avLst>
          </a:prstGeom>
          <a:solidFill>
            <a:schemeClr val="bg1"/>
          </a:solidFill>
          <a:ln w="12700">
            <a:solidFill>
              <a:srgbClr val="000099"/>
            </a:solidFill>
            <a:miter lim="800000"/>
            <a:headEnd/>
            <a:tailEnd/>
          </a:ln>
        </p:spPr>
        <p:txBody>
          <a:bodyPr rot="10800000" anchor="ctr">
            <a:spAutoFit/>
          </a:bodyPr>
          <a:lstStyle/>
          <a:p>
            <a:endParaRPr lang="de-DE"/>
          </a:p>
        </p:txBody>
      </p:sp>
      <p:sp>
        <p:nvSpPr>
          <p:cNvPr id="38922" name="AutoShape 12"/>
          <p:cNvSpPr>
            <a:spLocks noChangeArrowheads="1"/>
          </p:cNvSpPr>
          <p:nvPr/>
        </p:nvSpPr>
        <p:spPr bwMode="auto">
          <a:xfrm rot="5400000">
            <a:off x="3783012" y="2716213"/>
            <a:ext cx="434975" cy="990600"/>
          </a:xfrm>
          <a:prstGeom prst="upArrow">
            <a:avLst>
              <a:gd name="adj1" fmla="val 50000"/>
              <a:gd name="adj2" fmla="val 56934"/>
            </a:avLst>
          </a:prstGeom>
          <a:solidFill>
            <a:schemeClr val="hlink"/>
          </a:solidFill>
          <a:ln w="12700">
            <a:solidFill>
              <a:schemeClr val="hlink"/>
            </a:solidFill>
            <a:miter lim="800000"/>
            <a:headEnd/>
            <a:tailEnd/>
          </a:ln>
        </p:spPr>
        <p:txBody>
          <a:bodyPr rot="10800000" anchor="ctr">
            <a:spAutoFit/>
          </a:bodyPr>
          <a:lstStyle/>
          <a:p>
            <a:endParaRPr lang="de-DE"/>
          </a:p>
        </p:txBody>
      </p:sp>
      <p:sp>
        <p:nvSpPr>
          <p:cNvPr id="38923" name="Text Box 13"/>
          <p:cNvSpPr txBox="1">
            <a:spLocks noChangeArrowheads="1"/>
          </p:cNvSpPr>
          <p:nvPr/>
        </p:nvSpPr>
        <p:spPr bwMode="auto">
          <a:xfrm>
            <a:off x="4419600" y="3032125"/>
            <a:ext cx="4724400" cy="701675"/>
          </a:xfrm>
          <a:prstGeom prst="rect">
            <a:avLst/>
          </a:prstGeom>
          <a:noFill/>
          <a:ln w="12700">
            <a:noFill/>
            <a:miter lim="800000"/>
            <a:headEnd/>
            <a:tailEnd/>
          </a:ln>
        </p:spPr>
        <p:txBody>
          <a:bodyPr>
            <a:spAutoFit/>
          </a:bodyPr>
          <a:lstStyle/>
          <a:p>
            <a:r>
              <a:rPr lang="de-DE"/>
              <a:t>Blockierung emotionaler Gedächtnisinhalte </a:t>
            </a:r>
          </a:p>
        </p:txBody>
      </p:sp>
      <p:sp>
        <p:nvSpPr>
          <p:cNvPr id="38924" name="AutoShape 14"/>
          <p:cNvSpPr>
            <a:spLocks noChangeArrowheads="1"/>
          </p:cNvSpPr>
          <p:nvPr/>
        </p:nvSpPr>
        <p:spPr bwMode="auto">
          <a:xfrm>
            <a:off x="8915400" y="2847975"/>
            <a:ext cx="228600" cy="885825"/>
          </a:xfrm>
          <a:prstGeom prst="upArrow">
            <a:avLst>
              <a:gd name="adj1" fmla="val 50000"/>
              <a:gd name="adj2" fmla="val 96875"/>
            </a:avLst>
          </a:prstGeom>
          <a:solidFill>
            <a:schemeClr val="bg1"/>
          </a:solidFill>
          <a:ln w="12700">
            <a:solidFill>
              <a:srgbClr val="000099"/>
            </a:solidFill>
            <a:miter lim="800000"/>
            <a:headEnd/>
            <a:tailEnd/>
          </a:ln>
        </p:spPr>
        <p:txBody>
          <a:bodyPr rot="10800000" anchor="ctr">
            <a:spAutoFit/>
          </a:bodyPr>
          <a:lstStyle/>
          <a:p>
            <a:endParaRPr lang="de-DE"/>
          </a:p>
        </p:txBody>
      </p:sp>
      <p:sp>
        <p:nvSpPr>
          <p:cNvPr id="38925" name="Text Box 15"/>
          <p:cNvSpPr txBox="1">
            <a:spLocks noChangeArrowheads="1"/>
          </p:cNvSpPr>
          <p:nvPr/>
        </p:nvSpPr>
        <p:spPr bwMode="auto">
          <a:xfrm>
            <a:off x="228600" y="4556125"/>
            <a:ext cx="9372600" cy="1006475"/>
          </a:xfrm>
          <a:prstGeom prst="rect">
            <a:avLst/>
          </a:prstGeom>
          <a:noFill/>
          <a:ln w="12700">
            <a:noFill/>
            <a:miter lim="800000"/>
            <a:headEnd/>
            <a:tailEnd/>
          </a:ln>
        </p:spPr>
        <p:txBody>
          <a:bodyPr>
            <a:spAutoFit/>
          </a:bodyPr>
          <a:lstStyle/>
          <a:p>
            <a:r>
              <a:rPr lang="de-DE"/>
              <a:t>Erhöhte noradrenerge Aktivität bei relativem Hypercortisolismus führt zu einer verstärkten Enkodierung und einer verringerten Hemmung des Abrufs traumatischer Erinnerungen (?)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2" name="Rectangle 2"/>
          <p:cNvSpPr>
            <a:spLocks noGrp="1" noChangeArrowheads="1"/>
          </p:cNvSpPr>
          <p:nvPr>
            <p:ph type="title"/>
          </p:nvPr>
        </p:nvSpPr>
        <p:spPr bwMode="auto">
          <a:xfrm>
            <a:off x="609600" y="304800"/>
            <a:ext cx="8763000" cy="1143000"/>
          </a:xfrm>
          <a:noFill/>
          <a:ln w="12700">
            <a:miter lim="800000"/>
            <a:headEnd type="none" w="sm" len="sm"/>
            <a:tailEnd type="none" w="sm" len="sm"/>
          </a:ln>
        </p:spPr>
        <p:txBody>
          <a:bodyPr vert="horz" wrap="square" lIns="91440" tIns="45720" rIns="91440" bIns="45720" numCol="1" anchor="t" anchorCtr="0" compatLnSpc="1">
            <a:prstTxWarp prst="textNoShape">
              <a:avLst/>
            </a:prstTxWarp>
          </a:bodyPr>
          <a:lstStyle/>
          <a:p>
            <a:r>
              <a:rPr lang="de-DE" sz="2800">
                <a:solidFill>
                  <a:srgbClr val="004C4A"/>
                </a:solidFill>
                <a:latin typeface="Arial" charset="0"/>
              </a:rPr>
              <a:t>Dissoziation und Neurobiologie</a:t>
            </a:r>
          </a:p>
        </p:txBody>
      </p:sp>
      <p:sp>
        <p:nvSpPr>
          <p:cNvPr id="757763" name="Rectangle 3"/>
          <p:cNvSpPr>
            <a:spLocks noGrp="1" noChangeArrowheads="1"/>
          </p:cNvSpPr>
          <p:nvPr>
            <p:ph type="body" sz="half" idx="1"/>
          </p:nvPr>
        </p:nvSpPr>
        <p:spPr bwMode="auto">
          <a:xfrm>
            <a:off x="533400" y="1676400"/>
            <a:ext cx="8458200" cy="4114800"/>
          </a:xfrm>
          <a:noFill/>
          <a:ln w="12700">
            <a:miter lim="800000"/>
            <a:headEnd type="none" w="sm" len="sm"/>
            <a:tailEnd type="none" w="sm" len="sm"/>
          </a:ln>
        </p:spPr>
        <p:txBody>
          <a:bodyPr vert="horz" wrap="square" lIns="91440" tIns="45720" rIns="91440" bIns="45720" numCol="1" anchor="t" anchorCtr="0" compatLnSpc="1">
            <a:prstTxWarp prst="textNoShape">
              <a:avLst/>
            </a:prstTxWarp>
          </a:bodyPr>
          <a:lstStyle/>
          <a:p>
            <a:pPr marL="0" indent="0">
              <a:buFont typeface="Wingdings" pitchFamily="2" charset="2"/>
              <a:buNone/>
            </a:pPr>
            <a:r>
              <a:rPr lang="en-US" sz="2000" i="1">
                <a:solidFill>
                  <a:srgbClr val="004C4A"/>
                </a:solidFill>
                <a:latin typeface="Arial" charset="0"/>
              </a:rPr>
              <a:t>Hyperarousal:</a:t>
            </a:r>
            <a:r>
              <a:rPr lang="en-US" sz="2000" b="1" i="1">
                <a:solidFill>
                  <a:srgbClr val="FFFF99"/>
                </a:solidFill>
                <a:latin typeface="Arial" charset="0"/>
              </a:rPr>
              <a:t> </a:t>
            </a:r>
            <a:r>
              <a:rPr lang="en-US" sz="2000">
                <a:solidFill>
                  <a:srgbClr val="FFFFFF"/>
                </a:solidFill>
                <a:latin typeface="Arial" charset="0"/>
              </a:rPr>
              <a:t>       </a:t>
            </a:r>
          </a:p>
          <a:p>
            <a:pPr marL="0" indent="0">
              <a:buFont typeface="Wingdings" pitchFamily="2" charset="2"/>
              <a:buNone/>
            </a:pPr>
            <a:r>
              <a:rPr lang="en-US" sz="2000">
                <a:solidFill>
                  <a:schemeClr val="tx1"/>
                </a:solidFill>
                <a:latin typeface="Arial" charset="0"/>
              </a:rPr>
              <a:t>“fight or flight” dient dem Überleben  </a:t>
            </a:r>
          </a:p>
          <a:p>
            <a:pPr marL="0" indent="0">
              <a:buFont typeface="Wingdings" pitchFamily="2" charset="2"/>
              <a:buNone/>
            </a:pPr>
            <a:endParaRPr lang="en-US" sz="2000">
              <a:solidFill>
                <a:schemeClr val="tx1"/>
              </a:solidFill>
              <a:latin typeface="Arial" charset="0"/>
            </a:endParaRPr>
          </a:p>
          <a:p>
            <a:pPr marL="0" indent="0">
              <a:buFont typeface="Wingdings" pitchFamily="2" charset="2"/>
              <a:buChar char="Ø"/>
            </a:pPr>
            <a:r>
              <a:rPr lang="en-US" sz="2000">
                <a:solidFill>
                  <a:schemeClr val="tx1"/>
                </a:solidFill>
                <a:latin typeface="Arial" charset="0"/>
              </a:rPr>
              <a:t>ständiger Zustand der Anspannung </a:t>
            </a:r>
          </a:p>
          <a:p>
            <a:pPr marL="0" indent="0">
              <a:buFont typeface="Wingdings" pitchFamily="2" charset="2"/>
              <a:buChar char="Ø"/>
            </a:pPr>
            <a:r>
              <a:rPr lang="en-US" sz="2000">
                <a:solidFill>
                  <a:schemeClr val="tx1"/>
                </a:solidFill>
                <a:latin typeface="Arial" charset="0"/>
              </a:rPr>
              <a:t>und Überaktivierung</a:t>
            </a:r>
          </a:p>
          <a:p>
            <a:pPr marL="0" indent="0">
              <a:buFont typeface="Wingdings" pitchFamily="2" charset="2"/>
              <a:buChar char="Ø"/>
            </a:pPr>
            <a:r>
              <a:rPr lang="en-US" sz="2000">
                <a:solidFill>
                  <a:schemeClr val="tx1"/>
                </a:solidFill>
                <a:latin typeface="Arial" charset="0"/>
              </a:rPr>
              <a:t>vermehrte Schreckhaftigkeit</a:t>
            </a:r>
          </a:p>
          <a:p>
            <a:pPr marL="0" indent="0">
              <a:buFont typeface="Wingdings" pitchFamily="2" charset="2"/>
              <a:buChar char="Ø"/>
            </a:pPr>
            <a:r>
              <a:rPr lang="en-US" sz="2000">
                <a:solidFill>
                  <a:schemeClr val="tx1"/>
                </a:solidFill>
                <a:latin typeface="Arial" charset="0"/>
              </a:rPr>
              <a:t>Schlaf- und Konzentrationsstörungen</a:t>
            </a:r>
          </a:p>
          <a:p>
            <a:pPr marL="0" indent="0">
              <a:buFont typeface="Wingdings" pitchFamily="2" charset="2"/>
              <a:buChar char="Ø"/>
            </a:pPr>
            <a:r>
              <a:rPr lang="en-US" sz="2000">
                <a:solidFill>
                  <a:schemeClr val="tx1"/>
                </a:solidFill>
                <a:latin typeface="Arial" charset="0"/>
              </a:rPr>
              <a:t>gesteigerte Puls- und Atemfrequenz</a:t>
            </a:r>
          </a:p>
          <a:p>
            <a:pPr marL="0" indent="0">
              <a:buFont typeface="Wingdings" pitchFamily="2" charset="2"/>
              <a:buChar char="Ø"/>
            </a:pPr>
            <a:r>
              <a:rPr lang="en-US" sz="2000">
                <a:solidFill>
                  <a:schemeClr val="tx1"/>
                </a:solidFill>
                <a:latin typeface="Arial" charset="0"/>
              </a:rPr>
              <a:t>erhöhter Blutdruck und Grundumsatz</a:t>
            </a:r>
          </a:p>
          <a:p>
            <a:pPr marL="0" indent="0"/>
            <a:r>
              <a:rPr lang="en-US" sz="1400">
                <a:solidFill>
                  <a:schemeClr val="tx1"/>
                </a:solidFill>
              </a:rPr>
              <a:t> </a:t>
            </a:r>
          </a:p>
          <a:p>
            <a:pPr marL="0" indent="0"/>
            <a:endParaRPr lang="en-US" sz="1400">
              <a:solidFill>
                <a:schemeClr val="tx1"/>
              </a:solidFill>
            </a:endParaRPr>
          </a:p>
        </p:txBody>
      </p:sp>
      <p:pic>
        <p:nvPicPr>
          <p:cNvPr id="757766" name="Picture 6" descr="C:\Dokumente und Einstellungen\A.Eckhardt\Desktop\BilderJPG\Abb 01.JPG"/>
          <p:cNvPicPr>
            <a:picLocks noChangeAspect="1" noChangeArrowheads="1"/>
          </p:cNvPicPr>
          <p:nvPr/>
        </p:nvPicPr>
        <p:blipFill>
          <a:blip r:embed="rId2" cstate="print"/>
          <a:srcRect/>
          <a:stretch>
            <a:fillRect/>
          </a:stretch>
        </p:blipFill>
        <p:spPr bwMode="auto">
          <a:xfrm>
            <a:off x="5486400" y="1371600"/>
            <a:ext cx="4343400" cy="3886200"/>
          </a:xfrm>
          <a:prstGeom prst="rect">
            <a:avLst/>
          </a:prstGeom>
          <a:noFill/>
        </p:spPr>
      </p:pic>
      <p:sp>
        <p:nvSpPr>
          <p:cNvPr id="757767" name="Text Box 7"/>
          <p:cNvSpPr txBox="1">
            <a:spLocks noChangeArrowheads="1"/>
          </p:cNvSpPr>
          <p:nvPr/>
        </p:nvSpPr>
        <p:spPr bwMode="auto">
          <a:xfrm>
            <a:off x="5562600" y="5441950"/>
            <a:ext cx="4343400" cy="730250"/>
          </a:xfrm>
          <a:prstGeom prst="rect">
            <a:avLst/>
          </a:prstGeom>
          <a:noFill/>
          <a:ln w="12700">
            <a:noFill/>
            <a:miter lim="800000"/>
            <a:headEnd/>
            <a:tailEnd/>
          </a:ln>
          <a:effectLst/>
        </p:spPr>
        <p:txBody>
          <a:bodyPr>
            <a:spAutoFit/>
          </a:bodyPr>
          <a:lstStyle/>
          <a:p>
            <a:pPr algn="ctr"/>
            <a:r>
              <a:rPr lang="de-DE" sz="1400" dirty="0"/>
              <a:t>Arbeit einer jungen </a:t>
            </a:r>
            <a:r>
              <a:rPr lang="de-DE" sz="1400" dirty="0" err="1"/>
              <a:t>Artefaktpatientin</a:t>
            </a:r>
            <a:r>
              <a:rPr lang="de-DE" sz="1400" dirty="0"/>
              <a:t> aus der Gestaltungstherapie </a:t>
            </a:r>
            <a:r>
              <a:rPr lang="de-DE" sz="1400" dirty="0" err="1"/>
              <a:t>B.Heidemann</a:t>
            </a:r>
            <a:r>
              <a:rPr lang="de-DE" sz="1400" dirty="0"/>
              <a:t> der Psychosomatischen </a:t>
            </a:r>
            <a:r>
              <a:rPr lang="de-DE" sz="1400" dirty="0" err="1"/>
              <a:t>Univ.Klinik</a:t>
            </a:r>
            <a:r>
              <a:rPr lang="de-DE" sz="1400" dirty="0"/>
              <a:t> Mainz 1994</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8" name="Rectangle 2"/>
          <p:cNvSpPr>
            <a:spLocks noGrp="1" noChangeArrowheads="1"/>
          </p:cNvSpPr>
          <p:nvPr>
            <p:ph type="title"/>
          </p:nvPr>
        </p:nvSpPr>
        <p:spPr>
          <a:xfrm>
            <a:off x="0" y="-304800"/>
            <a:ext cx="10668000" cy="1600200"/>
          </a:xfrm>
        </p:spPr>
        <p:txBody>
          <a:bodyPr lIns="92075" tIns="46038" rIns="92075" bIns="46038" rtlCol="0">
            <a:normAutofit fontScale="90000"/>
          </a:bodyPr>
          <a:lstStyle/>
          <a:p>
            <a:pPr fontAlgn="auto">
              <a:spcAft>
                <a:spcPts val="0"/>
              </a:spcAft>
              <a:defRPr/>
            </a:pPr>
            <a:br>
              <a:rPr lang="en-US" b="1" u="sng">
                <a:solidFill>
                  <a:srgbClr val="FFFF99"/>
                </a:solidFill>
              </a:rPr>
            </a:br>
            <a:br>
              <a:rPr lang="en-US" b="1" u="sng">
                <a:solidFill>
                  <a:srgbClr val="FFFF99"/>
                </a:solidFill>
              </a:rPr>
            </a:br>
            <a:r>
              <a:rPr lang="en-US" sz="2800">
                <a:solidFill>
                  <a:srgbClr val="004C4A"/>
                </a:solidFill>
                <a:latin typeface="Arial" charset="0"/>
              </a:rPr>
              <a:t>Dissoziation-Definition</a:t>
            </a:r>
            <a:r>
              <a:rPr lang="en-US" b="1" u="sng">
                <a:solidFill>
                  <a:srgbClr val="FFFF99"/>
                </a:solidFill>
              </a:rPr>
              <a:t> </a:t>
            </a:r>
          </a:p>
        </p:txBody>
      </p:sp>
      <p:sp>
        <p:nvSpPr>
          <p:cNvPr id="8195" name="Rectangle 3"/>
          <p:cNvSpPr>
            <a:spLocks noGrp="1" noChangeArrowheads="1"/>
          </p:cNvSpPr>
          <p:nvPr>
            <p:ph idx="1"/>
          </p:nvPr>
        </p:nvSpPr>
        <p:spPr>
          <a:xfrm>
            <a:off x="657225" y="2286000"/>
            <a:ext cx="9048750" cy="4114800"/>
          </a:xfrm>
        </p:spPr>
        <p:txBody>
          <a:bodyPr lIns="92075" tIns="46038" rIns="92075" bIns="46038"/>
          <a:lstStyle/>
          <a:p>
            <a:pPr marL="0" indent="0" algn="just">
              <a:spcBef>
                <a:spcPct val="0"/>
              </a:spcBef>
              <a:buClr>
                <a:srgbClr val="FFFF99"/>
              </a:buClr>
              <a:buNone/>
            </a:pPr>
            <a:r>
              <a:rPr lang="en-US" sz="2000" dirty="0" err="1">
                <a:latin typeface="Arial" charset="0"/>
              </a:rPr>
              <a:t>Komplexer</a:t>
            </a:r>
            <a:r>
              <a:rPr lang="en-US" sz="2000" dirty="0">
                <a:latin typeface="Arial" charset="0"/>
              </a:rPr>
              <a:t> </a:t>
            </a:r>
            <a:r>
              <a:rPr lang="en-US" sz="2000" dirty="0" err="1">
                <a:latin typeface="Arial" charset="0"/>
              </a:rPr>
              <a:t>psychophysiologischer</a:t>
            </a:r>
            <a:r>
              <a:rPr lang="en-US" sz="2000" dirty="0">
                <a:latin typeface="Arial" charset="0"/>
              </a:rPr>
              <a:t> </a:t>
            </a:r>
            <a:r>
              <a:rPr lang="en-US" sz="2000" dirty="0" err="1">
                <a:latin typeface="Arial" charset="0"/>
              </a:rPr>
              <a:t>Prozess</a:t>
            </a:r>
            <a:r>
              <a:rPr lang="en-US" sz="2000" dirty="0">
                <a:latin typeface="Arial" charset="0"/>
              </a:rPr>
              <a:t>, </a:t>
            </a:r>
            <a:r>
              <a:rPr lang="en-US" sz="2000" dirty="0" err="1">
                <a:latin typeface="Arial" charset="0"/>
              </a:rPr>
              <a:t>bei</a:t>
            </a:r>
            <a:r>
              <a:rPr lang="en-US" sz="2000" dirty="0">
                <a:latin typeface="Arial" charset="0"/>
              </a:rPr>
              <a:t> </a:t>
            </a:r>
            <a:r>
              <a:rPr lang="en-US" sz="2000" dirty="0" err="1">
                <a:latin typeface="Arial" charset="0"/>
              </a:rPr>
              <a:t>dem</a:t>
            </a:r>
            <a:r>
              <a:rPr lang="en-US" sz="2000" dirty="0">
                <a:latin typeface="Arial" charset="0"/>
              </a:rPr>
              <a:t> </a:t>
            </a:r>
            <a:r>
              <a:rPr lang="en-US" sz="2000" dirty="0" err="1">
                <a:latin typeface="Arial" charset="0"/>
              </a:rPr>
              <a:t>es</a:t>
            </a:r>
            <a:r>
              <a:rPr lang="en-US" sz="2000" dirty="0">
                <a:latin typeface="Arial" charset="0"/>
              </a:rPr>
              <a:t> </a:t>
            </a:r>
            <a:r>
              <a:rPr lang="en-US" sz="2000" dirty="0" err="1">
                <a:latin typeface="Arial" charset="0"/>
              </a:rPr>
              <a:t>zu</a:t>
            </a:r>
            <a:r>
              <a:rPr lang="en-US" sz="2000" dirty="0">
                <a:latin typeface="Arial" charset="0"/>
              </a:rPr>
              <a:t> </a:t>
            </a:r>
            <a:r>
              <a:rPr lang="en-US" sz="2000" dirty="0" err="1">
                <a:latin typeface="Arial" charset="0"/>
              </a:rPr>
              <a:t>einer</a:t>
            </a:r>
            <a:r>
              <a:rPr lang="en-US" sz="2000" dirty="0">
                <a:latin typeface="Arial" charset="0"/>
              </a:rPr>
              <a:t> </a:t>
            </a:r>
            <a:r>
              <a:rPr lang="en-US" sz="2000" dirty="0" err="1">
                <a:latin typeface="Arial" charset="0"/>
              </a:rPr>
              <a:t>teilweisen</a:t>
            </a:r>
            <a:r>
              <a:rPr lang="en-US" sz="2000" dirty="0">
                <a:latin typeface="Arial" charset="0"/>
              </a:rPr>
              <a:t> </a:t>
            </a:r>
            <a:r>
              <a:rPr lang="en-US" sz="2000" dirty="0" err="1">
                <a:latin typeface="Arial" charset="0"/>
              </a:rPr>
              <a:t>oder</a:t>
            </a:r>
            <a:r>
              <a:rPr lang="en-US" sz="2000" dirty="0">
                <a:latin typeface="Arial" charset="0"/>
              </a:rPr>
              <a:t> </a:t>
            </a:r>
            <a:r>
              <a:rPr lang="en-US" sz="2000" dirty="0" err="1">
                <a:latin typeface="Arial" charset="0"/>
              </a:rPr>
              <a:t>völligen</a:t>
            </a:r>
            <a:r>
              <a:rPr lang="en-US" sz="2000" dirty="0">
                <a:latin typeface="Arial" charset="0"/>
              </a:rPr>
              <a:t> </a:t>
            </a:r>
            <a:r>
              <a:rPr lang="en-US" sz="2000" dirty="0" err="1">
                <a:latin typeface="Arial" charset="0"/>
              </a:rPr>
              <a:t>Desintegration</a:t>
            </a:r>
            <a:r>
              <a:rPr lang="en-US" sz="2000" dirty="0">
                <a:latin typeface="Arial" charset="0"/>
              </a:rPr>
              <a:t> </a:t>
            </a:r>
            <a:r>
              <a:rPr lang="en-US" sz="2000" dirty="0" err="1">
                <a:latin typeface="Arial" charset="0"/>
              </a:rPr>
              <a:t>psychischer</a:t>
            </a:r>
            <a:r>
              <a:rPr lang="en-US" sz="2000" dirty="0">
                <a:latin typeface="Arial" charset="0"/>
              </a:rPr>
              <a:t> </a:t>
            </a:r>
            <a:r>
              <a:rPr lang="en-US" sz="2000" dirty="0" err="1">
                <a:latin typeface="Arial" charset="0"/>
              </a:rPr>
              <a:t>Funktionen</a:t>
            </a:r>
            <a:r>
              <a:rPr lang="en-US" sz="2000" dirty="0">
                <a:latin typeface="Arial" charset="0"/>
              </a:rPr>
              <a:t> (</a:t>
            </a:r>
            <a:r>
              <a:rPr lang="en-US" sz="2000" dirty="0" err="1">
                <a:latin typeface="Arial" charset="0"/>
              </a:rPr>
              <a:t>z.B</a:t>
            </a:r>
            <a:r>
              <a:rPr lang="en-US" sz="2000" dirty="0">
                <a:latin typeface="Arial" charset="0"/>
              </a:rPr>
              <a:t>. </a:t>
            </a:r>
            <a:r>
              <a:rPr lang="en-US" sz="2000" dirty="0" err="1">
                <a:latin typeface="Arial" charset="0"/>
              </a:rPr>
              <a:t>der</a:t>
            </a:r>
            <a:r>
              <a:rPr lang="en-US" sz="2000" dirty="0">
                <a:latin typeface="Arial" charset="0"/>
              </a:rPr>
              <a:t> </a:t>
            </a:r>
            <a:r>
              <a:rPr lang="en-US" sz="2000" dirty="0" err="1">
                <a:latin typeface="Arial" charset="0"/>
              </a:rPr>
              <a:t>Erinnerung</a:t>
            </a:r>
            <a:r>
              <a:rPr lang="en-US" sz="2000" dirty="0">
                <a:latin typeface="Arial" charset="0"/>
              </a:rPr>
              <a:t>, des </a:t>
            </a:r>
            <a:r>
              <a:rPr lang="en-US" sz="2000" dirty="0" err="1">
                <a:latin typeface="Arial" charset="0"/>
              </a:rPr>
              <a:t>Identitätsbewusstseins</a:t>
            </a:r>
            <a:r>
              <a:rPr lang="en-US" sz="2000" dirty="0">
                <a:latin typeface="Arial" charset="0"/>
              </a:rPr>
              <a:t>, </a:t>
            </a:r>
            <a:r>
              <a:rPr lang="en-US" sz="2000" dirty="0" err="1">
                <a:latin typeface="Arial" charset="0"/>
              </a:rPr>
              <a:t>der</a:t>
            </a:r>
            <a:r>
              <a:rPr lang="en-US" sz="2000" dirty="0">
                <a:latin typeface="Arial" charset="0"/>
              </a:rPr>
              <a:t> </a:t>
            </a:r>
            <a:r>
              <a:rPr lang="en-US" sz="2000" dirty="0" err="1">
                <a:latin typeface="Arial" charset="0"/>
              </a:rPr>
              <a:t>unmittelbaren</a:t>
            </a:r>
            <a:r>
              <a:rPr lang="en-US" sz="2000" dirty="0">
                <a:latin typeface="Arial" charset="0"/>
              </a:rPr>
              <a:t> </a:t>
            </a:r>
            <a:r>
              <a:rPr lang="en-US" sz="2000" dirty="0" err="1">
                <a:latin typeface="Arial" charset="0"/>
              </a:rPr>
              <a:t>Empfindungen</a:t>
            </a:r>
            <a:r>
              <a:rPr lang="en-US" sz="2000" dirty="0">
                <a:latin typeface="Arial" charset="0"/>
              </a:rPr>
              <a:t>, </a:t>
            </a:r>
            <a:r>
              <a:rPr lang="en-US" sz="2000" dirty="0" err="1">
                <a:latin typeface="Arial" charset="0"/>
              </a:rPr>
              <a:t>der</a:t>
            </a:r>
            <a:r>
              <a:rPr lang="en-US" sz="2000" dirty="0">
                <a:latin typeface="Arial" charset="0"/>
              </a:rPr>
              <a:t> </a:t>
            </a:r>
            <a:r>
              <a:rPr lang="en-US" sz="2000" dirty="0" err="1">
                <a:latin typeface="Arial" charset="0"/>
              </a:rPr>
              <a:t>Wahrnehmung</a:t>
            </a:r>
            <a:r>
              <a:rPr lang="en-US" sz="2000" dirty="0">
                <a:latin typeface="Arial" charset="0"/>
              </a:rPr>
              <a:t> des </a:t>
            </a:r>
            <a:r>
              <a:rPr lang="en-US" sz="2000" dirty="0" err="1">
                <a:latin typeface="Arial" charset="0"/>
              </a:rPr>
              <a:t>Selbst</a:t>
            </a:r>
            <a:r>
              <a:rPr lang="en-US" sz="2000" dirty="0">
                <a:latin typeface="Arial" charset="0"/>
              </a:rPr>
              <a:t> und </a:t>
            </a:r>
            <a:r>
              <a:rPr lang="en-US" sz="2000" dirty="0" err="1">
                <a:latin typeface="Arial" charset="0"/>
              </a:rPr>
              <a:t>der</a:t>
            </a:r>
            <a:r>
              <a:rPr lang="en-US" sz="2000" dirty="0">
                <a:latin typeface="Arial" charset="0"/>
              </a:rPr>
              <a:t> </a:t>
            </a:r>
            <a:r>
              <a:rPr lang="en-US" sz="2000" dirty="0" err="1">
                <a:latin typeface="Arial" charset="0"/>
              </a:rPr>
              <a:t>unmittelbaren</a:t>
            </a:r>
            <a:r>
              <a:rPr lang="en-US" sz="2000" dirty="0">
                <a:latin typeface="Arial" charset="0"/>
              </a:rPr>
              <a:t> </a:t>
            </a:r>
            <a:r>
              <a:rPr lang="en-US" sz="2000" dirty="0" err="1">
                <a:latin typeface="Arial" charset="0"/>
              </a:rPr>
              <a:t>Umgebung</a:t>
            </a:r>
            <a:r>
              <a:rPr lang="en-US" sz="2000" dirty="0">
                <a:latin typeface="Arial" charset="0"/>
              </a:rPr>
              <a:t>) </a:t>
            </a:r>
            <a:r>
              <a:rPr lang="en-US" sz="2000" dirty="0" err="1">
                <a:latin typeface="Arial" charset="0"/>
              </a:rPr>
              <a:t>kommt</a:t>
            </a:r>
            <a:r>
              <a:rPr lang="en-US" sz="2000" dirty="0">
                <a:latin typeface="Arial" charset="0"/>
              </a:rPr>
              <a:t>. </a:t>
            </a:r>
          </a:p>
          <a:p>
            <a:pPr marL="0" indent="0" algn="just">
              <a:spcBef>
                <a:spcPct val="0"/>
              </a:spcBef>
              <a:buClr>
                <a:srgbClr val="FFFF99"/>
              </a:buClr>
              <a:buNone/>
            </a:pPr>
            <a:endParaRPr lang="en-US" sz="2000" dirty="0">
              <a:latin typeface="Arial" charset="0"/>
            </a:endParaRPr>
          </a:p>
          <a:p>
            <a:pPr marL="0" indent="0" algn="just">
              <a:spcBef>
                <a:spcPct val="0"/>
              </a:spcBef>
              <a:buClr>
                <a:srgbClr val="FFFF99"/>
              </a:buClr>
              <a:buNone/>
            </a:pPr>
            <a:r>
              <a:rPr lang="en-US" sz="2000" dirty="0">
                <a:latin typeface="Arial" charset="0"/>
              </a:rPr>
              <a:t>Es </a:t>
            </a:r>
            <a:r>
              <a:rPr lang="en-US" sz="2000" dirty="0" err="1">
                <a:latin typeface="Arial" charset="0"/>
              </a:rPr>
              <a:t>handelt</a:t>
            </a:r>
            <a:r>
              <a:rPr lang="en-US" sz="2000" dirty="0">
                <a:latin typeface="Arial" charset="0"/>
              </a:rPr>
              <a:t> </a:t>
            </a:r>
            <a:r>
              <a:rPr lang="en-US" sz="2000" dirty="0" err="1">
                <a:latin typeface="Arial" charset="0"/>
              </a:rPr>
              <a:t>sich</a:t>
            </a:r>
            <a:r>
              <a:rPr lang="en-US" sz="2000" dirty="0">
                <a:latin typeface="Arial" charset="0"/>
              </a:rPr>
              <a:t> um </a:t>
            </a:r>
            <a:r>
              <a:rPr lang="en-US" sz="2000" dirty="0" err="1">
                <a:latin typeface="Arial" charset="0"/>
              </a:rPr>
              <a:t>eine</a:t>
            </a:r>
            <a:r>
              <a:rPr lang="en-US" sz="2000" dirty="0">
                <a:latin typeface="Arial" charset="0"/>
              </a:rPr>
              <a:t> </a:t>
            </a:r>
            <a:r>
              <a:rPr lang="en-US" sz="2000" dirty="0" err="1">
                <a:latin typeface="Arial" charset="0"/>
              </a:rPr>
              <a:t>Störung</a:t>
            </a:r>
            <a:r>
              <a:rPr lang="en-US" sz="2000" dirty="0">
                <a:latin typeface="Arial" charset="0"/>
              </a:rPr>
              <a:t> des </a:t>
            </a:r>
            <a:r>
              <a:rPr lang="en-US" sz="2000" dirty="0" err="1">
                <a:latin typeface="Arial" charset="0"/>
              </a:rPr>
              <a:t>Bewusstseins</a:t>
            </a:r>
            <a:r>
              <a:rPr lang="en-US" sz="2000" dirty="0">
                <a:latin typeface="Arial" charset="0"/>
              </a:rPr>
              <a:t> </a:t>
            </a:r>
            <a:r>
              <a:rPr lang="en-US" sz="2000" dirty="0" err="1">
                <a:latin typeface="Arial" charset="0"/>
              </a:rPr>
              <a:t>i.S</a:t>
            </a:r>
            <a:r>
              <a:rPr lang="en-US" sz="2000" dirty="0">
                <a:latin typeface="Arial" charset="0"/>
              </a:rPr>
              <a:t>. </a:t>
            </a:r>
            <a:r>
              <a:rPr lang="en-US" sz="2000" dirty="0" err="1">
                <a:latin typeface="Arial" charset="0"/>
              </a:rPr>
              <a:t>einer</a:t>
            </a:r>
            <a:r>
              <a:rPr lang="en-US" sz="2000" dirty="0">
                <a:latin typeface="Arial" charset="0"/>
              </a:rPr>
              <a:t> </a:t>
            </a:r>
            <a:r>
              <a:rPr lang="en-US" sz="2000" dirty="0" err="1">
                <a:latin typeface="Arial" charset="0"/>
              </a:rPr>
              <a:t>kurzzeitigen</a:t>
            </a:r>
            <a:r>
              <a:rPr lang="en-US" sz="2000" dirty="0">
                <a:latin typeface="Arial" charset="0"/>
              </a:rPr>
              <a:t> </a:t>
            </a:r>
            <a:r>
              <a:rPr lang="en-US" sz="2000" dirty="0" err="1">
                <a:latin typeface="Arial" charset="0"/>
              </a:rPr>
              <a:t>Unterbrechung</a:t>
            </a:r>
            <a:r>
              <a:rPr lang="en-US" sz="2000" dirty="0">
                <a:latin typeface="Arial" charset="0"/>
              </a:rPr>
              <a:t> </a:t>
            </a:r>
            <a:r>
              <a:rPr lang="en-US" sz="2000" dirty="0" err="1">
                <a:latin typeface="Arial" charset="0"/>
              </a:rPr>
              <a:t>der</a:t>
            </a:r>
            <a:r>
              <a:rPr lang="en-US" sz="2000" dirty="0">
                <a:latin typeface="Arial" charset="0"/>
              </a:rPr>
              <a:t> </a:t>
            </a:r>
            <a:r>
              <a:rPr lang="en-US" sz="2000" dirty="0" err="1">
                <a:latin typeface="Arial" charset="0"/>
              </a:rPr>
              <a:t>eigenen</a:t>
            </a:r>
            <a:r>
              <a:rPr lang="en-US" sz="2000" dirty="0">
                <a:latin typeface="Arial" charset="0"/>
              </a:rPr>
              <a:t> </a:t>
            </a:r>
            <a:r>
              <a:rPr lang="en-US" sz="2000" dirty="0" err="1">
                <a:latin typeface="Arial" charset="0"/>
              </a:rPr>
              <a:t>Bewusstheit</a:t>
            </a:r>
            <a:r>
              <a:rPr lang="en-US" sz="2000" dirty="0">
                <a:latin typeface="Arial" charset="0"/>
              </a:rPr>
              <a:t>. </a:t>
            </a:r>
          </a:p>
          <a:p>
            <a:pPr marL="0" indent="0" algn="just">
              <a:spcBef>
                <a:spcPct val="0"/>
              </a:spcBef>
              <a:buClr>
                <a:srgbClr val="FFFF99"/>
              </a:buClr>
            </a:pPr>
            <a:endParaRPr lang="en-US" sz="2800" dirty="0">
              <a:latin typeface="Arial" charset="0"/>
            </a:endParaRPr>
          </a:p>
          <a:p>
            <a:pPr marL="0" indent="0">
              <a:buClr>
                <a:srgbClr val="FFFF99"/>
              </a:buClr>
            </a:pPr>
            <a:endParaRPr lang="en-US" sz="2800" dirty="0">
              <a:solidFill>
                <a:srgbClr val="EAEAEA"/>
              </a:solidFill>
              <a:latin typeface="Arial" charset="0"/>
            </a:endParaRPr>
          </a:p>
          <a:p>
            <a:pPr marL="0" indent="0">
              <a:buClr>
                <a:srgbClr val="FFFF99"/>
              </a:buClr>
            </a:pPr>
            <a:endParaRPr lang="en-US" sz="2800" b="1" dirty="0"/>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09600" y="304800"/>
            <a:ext cx="8763000" cy="1143000"/>
          </a:xfrm>
          <a:noFill/>
        </p:spPr>
        <p:txBody>
          <a:bodyPr anchor="t"/>
          <a:lstStyle/>
          <a:p>
            <a:r>
              <a:rPr lang="de-DE" sz="2800">
                <a:solidFill>
                  <a:srgbClr val="004C4A"/>
                </a:solidFill>
                <a:latin typeface="Arial" charset="0"/>
              </a:rPr>
              <a:t>Dissoziation und Neurobiologie</a:t>
            </a:r>
          </a:p>
        </p:txBody>
      </p:sp>
      <p:sp>
        <p:nvSpPr>
          <p:cNvPr id="39939" name="Text Box 3"/>
          <p:cNvSpPr txBox="1">
            <a:spLocks noChangeArrowheads="1"/>
          </p:cNvSpPr>
          <p:nvPr/>
        </p:nvSpPr>
        <p:spPr bwMode="auto">
          <a:xfrm>
            <a:off x="685800" y="1524000"/>
            <a:ext cx="4724400" cy="854075"/>
          </a:xfrm>
          <a:prstGeom prst="rect">
            <a:avLst/>
          </a:prstGeom>
          <a:noFill/>
          <a:ln w="12700">
            <a:noFill/>
            <a:miter lim="800000"/>
            <a:headEnd/>
            <a:tailEnd/>
          </a:ln>
        </p:spPr>
        <p:txBody>
          <a:bodyPr>
            <a:spAutoFit/>
          </a:bodyPr>
          <a:lstStyle/>
          <a:p>
            <a:pPr algn="l"/>
            <a:r>
              <a:rPr lang="de-DE"/>
              <a:t>Emotionen und </a:t>
            </a:r>
          </a:p>
          <a:p>
            <a:pPr algn="l"/>
            <a:r>
              <a:rPr lang="de-DE"/>
              <a:t>Erregtheitszustände </a:t>
            </a:r>
          </a:p>
        </p:txBody>
      </p:sp>
      <p:sp>
        <p:nvSpPr>
          <p:cNvPr id="39940" name="AutoShape 4"/>
          <p:cNvSpPr>
            <a:spLocks noChangeArrowheads="1"/>
          </p:cNvSpPr>
          <p:nvPr/>
        </p:nvSpPr>
        <p:spPr bwMode="auto">
          <a:xfrm>
            <a:off x="3124200" y="1476375"/>
            <a:ext cx="228600" cy="885825"/>
          </a:xfrm>
          <a:prstGeom prst="upArrow">
            <a:avLst>
              <a:gd name="adj1" fmla="val 50000"/>
              <a:gd name="adj2" fmla="val 96875"/>
            </a:avLst>
          </a:prstGeom>
          <a:solidFill>
            <a:schemeClr val="bg1"/>
          </a:solidFill>
          <a:ln w="12700">
            <a:solidFill>
              <a:srgbClr val="000099"/>
            </a:solidFill>
            <a:miter lim="800000"/>
            <a:headEnd/>
            <a:tailEnd/>
          </a:ln>
        </p:spPr>
        <p:txBody>
          <a:bodyPr rot="10800000" anchor="ctr">
            <a:spAutoFit/>
          </a:bodyPr>
          <a:lstStyle/>
          <a:p>
            <a:endParaRPr lang="de-DE"/>
          </a:p>
        </p:txBody>
      </p:sp>
      <p:sp>
        <p:nvSpPr>
          <p:cNvPr id="39941" name="AutoShape 5"/>
          <p:cNvSpPr>
            <a:spLocks noChangeArrowheads="1"/>
          </p:cNvSpPr>
          <p:nvPr/>
        </p:nvSpPr>
        <p:spPr bwMode="auto">
          <a:xfrm rot="5400000">
            <a:off x="3935412" y="1497013"/>
            <a:ext cx="434975" cy="990600"/>
          </a:xfrm>
          <a:prstGeom prst="upArrow">
            <a:avLst>
              <a:gd name="adj1" fmla="val 50000"/>
              <a:gd name="adj2" fmla="val 56934"/>
            </a:avLst>
          </a:prstGeom>
          <a:solidFill>
            <a:schemeClr val="hlink"/>
          </a:solidFill>
          <a:ln w="12700">
            <a:solidFill>
              <a:schemeClr val="hlink"/>
            </a:solidFill>
            <a:miter lim="800000"/>
            <a:headEnd/>
            <a:tailEnd/>
          </a:ln>
        </p:spPr>
        <p:txBody>
          <a:bodyPr rot="10800000" anchor="ctr">
            <a:spAutoFit/>
          </a:bodyPr>
          <a:lstStyle/>
          <a:p>
            <a:endParaRPr lang="de-DE"/>
          </a:p>
        </p:txBody>
      </p:sp>
      <p:sp>
        <p:nvSpPr>
          <p:cNvPr id="39942" name="Text Box 6"/>
          <p:cNvSpPr txBox="1">
            <a:spLocks noChangeArrowheads="1"/>
          </p:cNvSpPr>
          <p:nvPr/>
        </p:nvSpPr>
        <p:spPr bwMode="auto">
          <a:xfrm>
            <a:off x="4495800" y="1600200"/>
            <a:ext cx="4724400" cy="701675"/>
          </a:xfrm>
          <a:prstGeom prst="rect">
            <a:avLst/>
          </a:prstGeom>
          <a:noFill/>
          <a:ln w="12700">
            <a:noFill/>
            <a:miter lim="800000"/>
            <a:headEnd/>
            <a:tailEnd/>
          </a:ln>
        </p:spPr>
        <p:txBody>
          <a:bodyPr>
            <a:spAutoFit/>
          </a:bodyPr>
          <a:lstStyle/>
          <a:p>
            <a:r>
              <a:rPr lang="de-DE"/>
              <a:t>Funktionsfähigkeit des präfrontalen Cortex </a:t>
            </a:r>
          </a:p>
        </p:txBody>
      </p:sp>
      <p:sp>
        <p:nvSpPr>
          <p:cNvPr id="39943" name="AutoShape 7"/>
          <p:cNvSpPr>
            <a:spLocks noChangeArrowheads="1"/>
          </p:cNvSpPr>
          <p:nvPr/>
        </p:nvSpPr>
        <p:spPr bwMode="auto">
          <a:xfrm rot="10800000">
            <a:off x="9144000" y="1476375"/>
            <a:ext cx="228600" cy="885825"/>
          </a:xfrm>
          <a:prstGeom prst="upArrow">
            <a:avLst>
              <a:gd name="adj1" fmla="val 50000"/>
              <a:gd name="adj2" fmla="val 96875"/>
            </a:avLst>
          </a:prstGeom>
          <a:solidFill>
            <a:schemeClr val="bg1"/>
          </a:solidFill>
          <a:ln w="12700">
            <a:solidFill>
              <a:srgbClr val="000099"/>
            </a:solidFill>
            <a:miter lim="800000"/>
            <a:headEnd/>
            <a:tailEnd/>
          </a:ln>
        </p:spPr>
        <p:txBody>
          <a:bodyPr rot="10800000" anchor="ctr">
            <a:spAutoFit/>
          </a:bodyPr>
          <a:lstStyle/>
          <a:p>
            <a:endParaRPr lang="de-DE"/>
          </a:p>
        </p:txBody>
      </p:sp>
      <p:sp>
        <p:nvSpPr>
          <p:cNvPr id="39944" name="Text Box 8"/>
          <p:cNvSpPr txBox="1">
            <a:spLocks noChangeArrowheads="1"/>
          </p:cNvSpPr>
          <p:nvPr/>
        </p:nvSpPr>
        <p:spPr bwMode="auto">
          <a:xfrm>
            <a:off x="762000" y="3184525"/>
            <a:ext cx="7391400" cy="1311275"/>
          </a:xfrm>
          <a:prstGeom prst="rect">
            <a:avLst/>
          </a:prstGeom>
          <a:noFill/>
          <a:ln w="12700">
            <a:noFill/>
            <a:miter lim="800000"/>
            <a:headEnd/>
            <a:tailEnd/>
          </a:ln>
        </p:spPr>
        <p:txBody>
          <a:bodyPr>
            <a:spAutoFit/>
          </a:bodyPr>
          <a:lstStyle/>
          <a:p>
            <a:pPr algn="l"/>
            <a:r>
              <a:rPr lang="de-DE"/>
              <a:t>Zwei Verarbeitungsmodi bei PTBS-Patienten:</a:t>
            </a:r>
          </a:p>
          <a:p>
            <a:pPr algn="l"/>
            <a:r>
              <a:rPr lang="de-DE"/>
              <a:t>Vermehrte Dissoziation</a:t>
            </a:r>
          </a:p>
          <a:p>
            <a:pPr algn="l"/>
            <a:r>
              <a:rPr lang="de-DE"/>
              <a:t>Übererregung und Intrusion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BFCFF"/>
        </a:solidFill>
        <a:effectLst/>
      </p:bgPr>
    </p:bg>
    <p:spTree>
      <p:nvGrpSpPr>
        <p:cNvPr id="1" name=""/>
        <p:cNvGrpSpPr/>
        <p:nvPr/>
      </p:nvGrpSpPr>
      <p:grpSpPr>
        <a:xfrm>
          <a:off x="0" y="0"/>
          <a:ext cx="0" cy="0"/>
          <a:chOff x="0" y="0"/>
          <a:chExt cx="0" cy="0"/>
        </a:xfrm>
      </p:grpSpPr>
      <p:sp>
        <p:nvSpPr>
          <p:cNvPr id="41986" name="Rectangle 3"/>
          <p:cNvSpPr>
            <a:spLocks noGrp="1" noChangeArrowheads="1"/>
          </p:cNvSpPr>
          <p:nvPr>
            <p:ph sz="half" idx="1"/>
          </p:nvPr>
        </p:nvSpPr>
        <p:spPr>
          <a:xfrm>
            <a:off x="304800" y="2133600"/>
            <a:ext cx="6248400" cy="4114800"/>
          </a:xfrm>
        </p:spPr>
        <p:txBody>
          <a:bodyPr/>
          <a:lstStyle/>
          <a:p>
            <a:pPr marL="533400" indent="-533400">
              <a:buFont typeface="Wingdings" pitchFamily="2" charset="2"/>
              <a:buChar char="Ø"/>
            </a:pPr>
            <a:endParaRPr lang="en-US" sz="1800">
              <a:solidFill>
                <a:srgbClr val="FFFFFF"/>
              </a:solidFill>
              <a:latin typeface="Arial" charset="0"/>
            </a:endParaRPr>
          </a:p>
          <a:p>
            <a:pPr marL="533400" indent="-533400">
              <a:buFont typeface="Wingdings" pitchFamily="2" charset="2"/>
              <a:buNone/>
            </a:pPr>
            <a:r>
              <a:rPr lang="en-US" sz="2400">
                <a:latin typeface="Arial" charset="0"/>
              </a:rPr>
              <a:t>Inadäquates Stresscoping kann zu </a:t>
            </a:r>
          </a:p>
          <a:p>
            <a:pPr marL="533400" indent="-533400">
              <a:buFont typeface="Wingdings" pitchFamily="2" charset="2"/>
              <a:buNone/>
            </a:pPr>
            <a:r>
              <a:rPr lang="en-US" sz="2400">
                <a:latin typeface="Arial" charset="0"/>
              </a:rPr>
              <a:t>einem </a:t>
            </a:r>
            <a:r>
              <a:rPr lang="en-US" sz="2400" i="1">
                <a:latin typeface="Arial" charset="0"/>
              </a:rPr>
              <a:t>mnestischen  Blockadesyndrom</a:t>
            </a:r>
          </a:p>
          <a:p>
            <a:pPr marL="533400" indent="-533400">
              <a:buFont typeface="Wingdings" pitchFamily="2" charset="2"/>
              <a:buNone/>
            </a:pPr>
            <a:r>
              <a:rPr lang="en-US" sz="2400">
                <a:latin typeface="Arial" charset="0"/>
              </a:rPr>
              <a:t>führen.</a:t>
            </a:r>
          </a:p>
          <a:p>
            <a:pPr marL="533400" indent="-533400">
              <a:buFont typeface="Wingdings" pitchFamily="2" charset="2"/>
              <a:buNone/>
            </a:pPr>
            <a:r>
              <a:rPr lang="en-US" sz="1800">
                <a:latin typeface="Arial" charset="0"/>
              </a:rPr>
              <a:t>Calabrese &amp; Markowitsch (2003)</a:t>
            </a:r>
          </a:p>
          <a:p>
            <a:pPr marL="533400" indent="-533400">
              <a:buFont typeface="Wingdings" pitchFamily="2" charset="2"/>
              <a:buNone/>
            </a:pPr>
            <a:endParaRPr lang="en-US" sz="1800">
              <a:latin typeface="Arial" charset="0"/>
            </a:endParaRPr>
          </a:p>
          <a:p>
            <a:pPr marL="533400" indent="-533400">
              <a:buFont typeface="Wingdings" pitchFamily="2" charset="2"/>
              <a:buNone/>
            </a:pPr>
            <a:endParaRPr lang="en-US" sz="2400">
              <a:latin typeface="Arial" charset="0"/>
            </a:endParaRPr>
          </a:p>
          <a:p>
            <a:pPr marL="533400" indent="-533400">
              <a:buFont typeface="Wingdings" pitchFamily="2" charset="2"/>
              <a:buNone/>
            </a:pPr>
            <a:endParaRPr lang="en-US" sz="2400">
              <a:latin typeface="Arial" charset="0"/>
            </a:endParaRPr>
          </a:p>
          <a:p>
            <a:pPr marL="533400" indent="-533400">
              <a:buFont typeface="Wingdings" pitchFamily="2" charset="2"/>
              <a:buNone/>
            </a:pPr>
            <a:endParaRPr lang="de-DE" sz="2400">
              <a:solidFill>
                <a:srgbClr val="FFFFFF"/>
              </a:solidFill>
              <a:latin typeface="Arial" charset="0"/>
            </a:endParaRPr>
          </a:p>
        </p:txBody>
      </p:sp>
      <p:pic>
        <p:nvPicPr>
          <p:cNvPr id="41987" name="Picture 8" descr="c:\Dokumente und Einstellungen\a.eckhardt\Desktop\Eigene Scans\TraumaDissoziation\img115.jpg"/>
          <p:cNvPicPr>
            <a:picLocks noChangeAspect="1" noChangeArrowheads="1"/>
          </p:cNvPicPr>
          <p:nvPr/>
        </p:nvPicPr>
        <p:blipFill>
          <a:blip r:embed="rId2" cstate="print"/>
          <a:srcRect/>
          <a:stretch>
            <a:fillRect/>
          </a:stretch>
        </p:blipFill>
        <p:spPr bwMode="auto">
          <a:xfrm>
            <a:off x="5791200" y="76200"/>
            <a:ext cx="4191000" cy="6248400"/>
          </a:xfrm>
          <a:prstGeom prst="rect">
            <a:avLst/>
          </a:prstGeom>
          <a:noFill/>
          <a:ln w="9525">
            <a:noFill/>
            <a:miter lim="800000"/>
            <a:headEnd/>
            <a:tailEnd/>
          </a:ln>
        </p:spPr>
      </p:pic>
      <p:sp>
        <p:nvSpPr>
          <p:cNvPr id="41988" name="Rectangle 10"/>
          <p:cNvSpPr>
            <a:spLocks noChangeArrowheads="1"/>
          </p:cNvSpPr>
          <p:nvPr/>
        </p:nvSpPr>
        <p:spPr bwMode="auto">
          <a:xfrm>
            <a:off x="-1600200" y="457200"/>
            <a:ext cx="8763000" cy="1143000"/>
          </a:xfrm>
          <a:prstGeom prst="rect">
            <a:avLst/>
          </a:prstGeom>
          <a:noFill/>
          <a:ln w="12700">
            <a:noFill/>
            <a:miter lim="800000"/>
            <a:headEnd type="none" w="sm" len="sm"/>
            <a:tailEnd type="none" w="sm" len="sm"/>
          </a:ln>
        </p:spPr>
        <p:txBody>
          <a:bodyPr/>
          <a:lstStyle/>
          <a:p>
            <a:pPr>
              <a:spcBef>
                <a:spcPct val="0"/>
              </a:spcBef>
            </a:pPr>
            <a:r>
              <a:rPr lang="de-DE" sz="2800">
                <a:solidFill>
                  <a:srgbClr val="004C4A"/>
                </a:solidFill>
              </a:rPr>
              <a:t>Dissoziation und Neurobiologie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72008" y="116632"/>
            <a:ext cx="10287000" cy="772244"/>
          </a:xfrm>
          <a:noFill/>
        </p:spPr>
        <p:txBody>
          <a:bodyPr lIns="92075" tIns="46038" rIns="92075" bIns="46038"/>
          <a:lstStyle/>
          <a:p>
            <a:r>
              <a:rPr lang="en-US" sz="2400" i="1" dirty="0" err="1">
                <a:solidFill>
                  <a:schemeClr val="tx2">
                    <a:lumMod val="75000"/>
                  </a:schemeClr>
                </a:solidFill>
                <a:latin typeface="Arial" charset="0"/>
              </a:rPr>
              <a:t>Symptome</a:t>
            </a:r>
            <a:r>
              <a:rPr lang="en-US" sz="2400" i="1" dirty="0">
                <a:solidFill>
                  <a:schemeClr val="tx2">
                    <a:lumMod val="75000"/>
                  </a:schemeClr>
                </a:solidFill>
                <a:latin typeface="Arial" charset="0"/>
              </a:rPr>
              <a:t> </a:t>
            </a:r>
            <a:r>
              <a:rPr lang="en-US" sz="2400" i="1" dirty="0" err="1">
                <a:solidFill>
                  <a:schemeClr val="tx2">
                    <a:lumMod val="75000"/>
                  </a:schemeClr>
                </a:solidFill>
                <a:latin typeface="Arial" charset="0"/>
              </a:rPr>
              <a:t>der</a:t>
            </a:r>
            <a:r>
              <a:rPr lang="en-US" sz="2400" i="1" dirty="0">
                <a:solidFill>
                  <a:schemeClr val="tx2">
                    <a:lumMod val="75000"/>
                  </a:schemeClr>
                </a:solidFill>
                <a:latin typeface="Arial" charset="0"/>
              </a:rPr>
              <a:t> </a:t>
            </a:r>
            <a:r>
              <a:rPr lang="en-US" sz="2400" i="1" dirty="0" err="1">
                <a:solidFill>
                  <a:schemeClr val="tx2">
                    <a:lumMod val="75000"/>
                  </a:schemeClr>
                </a:solidFill>
                <a:latin typeface="Arial" charset="0"/>
              </a:rPr>
              <a:t>Dissoziation</a:t>
            </a:r>
            <a:r>
              <a:rPr lang="en-US" sz="2400" i="1" dirty="0">
                <a:solidFill>
                  <a:schemeClr val="tx2">
                    <a:lumMod val="75000"/>
                  </a:schemeClr>
                </a:solidFill>
                <a:latin typeface="Arial" charset="0"/>
              </a:rPr>
              <a:t> </a:t>
            </a:r>
            <a:r>
              <a:rPr lang="en-US" sz="1800" i="1" dirty="0">
                <a:solidFill>
                  <a:schemeClr val="tx2">
                    <a:lumMod val="75000"/>
                  </a:schemeClr>
                </a:solidFill>
                <a:latin typeface="Arial" charset="0"/>
              </a:rPr>
              <a:t>(</a:t>
            </a:r>
            <a:r>
              <a:rPr lang="en-US" sz="1800" i="1" dirty="0" err="1">
                <a:solidFill>
                  <a:schemeClr val="tx2">
                    <a:lumMod val="75000"/>
                  </a:schemeClr>
                </a:solidFill>
                <a:latin typeface="Arial" charset="0"/>
              </a:rPr>
              <a:t>vgl.Nijenhuis</a:t>
            </a:r>
            <a:r>
              <a:rPr lang="en-US" sz="1800" i="1" dirty="0">
                <a:solidFill>
                  <a:schemeClr val="tx2">
                    <a:lumMod val="75000"/>
                  </a:schemeClr>
                </a:solidFill>
                <a:latin typeface="Arial" charset="0"/>
              </a:rPr>
              <a:t> et al. 2001)</a:t>
            </a:r>
            <a:br>
              <a:rPr lang="en-US" sz="1800" b="1" i="1" dirty="0">
                <a:solidFill>
                  <a:srgbClr val="004C4A"/>
                </a:solidFill>
                <a:latin typeface="Arial" charset="0"/>
              </a:rPr>
            </a:br>
            <a:endParaRPr lang="en-US" sz="1800" b="1" u="sng" dirty="0">
              <a:solidFill>
                <a:srgbClr val="004C4A"/>
              </a:solidFill>
              <a:latin typeface="Arial" charset="0"/>
            </a:endParaRPr>
          </a:p>
        </p:txBody>
      </p:sp>
      <p:sp>
        <p:nvSpPr>
          <p:cNvPr id="11268" name="Rectangle 5"/>
          <p:cNvSpPr>
            <a:spLocks noChangeArrowheads="1"/>
          </p:cNvSpPr>
          <p:nvPr/>
        </p:nvSpPr>
        <p:spPr bwMode="auto">
          <a:xfrm>
            <a:off x="7934325" y="1552575"/>
            <a:ext cx="184150" cy="457200"/>
          </a:xfrm>
          <a:prstGeom prst="rect">
            <a:avLst/>
          </a:prstGeom>
          <a:noFill/>
          <a:ln w="12700">
            <a:noFill/>
            <a:miter lim="800000"/>
            <a:headEnd type="none" w="sm" len="sm"/>
            <a:tailEnd type="none" w="sm" len="sm"/>
          </a:ln>
        </p:spPr>
        <p:txBody>
          <a:bodyPr wrap="none">
            <a:spAutoFit/>
          </a:bodyPr>
          <a:lstStyle/>
          <a:p>
            <a:pPr algn="l">
              <a:spcBef>
                <a:spcPct val="0"/>
              </a:spcBef>
            </a:pPr>
            <a:endParaRPr lang="de-DE" sz="2400">
              <a:latin typeface="Times New Roman" pitchFamily="18" charset="0"/>
            </a:endParaRPr>
          </a:p>
        </p:txBody>
      </p:sp>
      <p:sp>
        <p:nvSpPr>
          <p:cNvPr id="6" name="Rechteck 5"/>
          <p:cNvSpPr/>
          <p:nvPr/>
        </p:nvSpPr>
        <p:spPr>
          <a:xfrm>
            <a:off x="390972" y="1124745"/>
            <a:ext cx="4032076" cy="25922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FF00"/>
                </a:solidFill>
              </a:rPr>
              <a:t>Negative Symptome</a:t>
            </a:r>
          </a:p>
          <a:p>
            <a:pPr algn="ctr"/>
            <a:r>
              <a:rPr lang="de-DE" dirty="0"/>
              <a:t>Amnesie</a:t>
            </a:r>
          </a:p>
          <a:p>
            <a:pPr algn="ctr"/>
            <a:r>
              <a:rPr lang="de-DE" dirty="0"/>
              <a:t>Depersonalisation</a:t>
            </a:r>
          </a:p>
          <a:p>
            <a:pPr algn="ctr"/>
            <a:r>
              <a:rPr lang="de-DE" dirty="0"/>
              <a:t>Emotionale Betäubung</a:t>
            </a:r>
          </a:p>
        </p:txBody>
      </p:sp>
      <p:sp>
        <p:nvSpPr>
          <p:cNvPr id="8" name="Rechteck 7"/>
          <p:cNvSpPr/>
          <p:nvPr/>
        </p:nvSpPr>
        <p:spPr>
          <a:xfrm>
            <a:off x="390972" y="3869433"/>
            <a:ext cx="4032076" cy="25922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FF00"/>
                </a:solidFill>
              </a:rPr>
              <a:t>Positive Symptome</a:t>
            </a:r>
          </a:p>
          <a:p>
            <a:pPr algn="ctr"/>
            <a:r>
              <a:rPr lang="de-DE" dirty="0"/>
              <a:t>Stimmenhören</a:t>
            </a:r>
          </a:p>
          <a:p>
            <a:pPr algn="ctr"/>
            <a:r>
              <a:rPr lang="de-DE" dirty="0"/>
              <a:t>„gemachte“ Emotionen</a:t>
            </a:r>
          </a:p>
          <a:p>
            <a:pPr algn="ctr"/>
            <a:r>
              <a:rPr lang="de-DE" dirty="0"/>
              <a:t>Wiedererleben des Traumas,</a:t>
            </a:r>
          </a:p>
          <a:p>
            <a:pPr algn="ctr"/>
            <a:r>
              <a:rPr lang="de-DE" dirty="0"/>
              <a:t>Affektive und kognitive Komponente</a:t>
            </a:r>
          </a:p>
        </p:txBody>
      </p:sp>
      <p:sp>
        <p:nvSpPr>
          <p:cNvPr id="9" name="Rechteck 8"/>
          <p:cNvSpPr/>
          <p:nvPr/>
        </p:nvSpPr>
        <p:spPr>
          <a:xfrm>
            <a:off x="5431904" y="3869433"/>
            <a:ext cx="4032076" cy="25922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FF00"/>
                </a:solidFill>
              </a:rPr>
              <a:t>Positive Symptome</a:t>
            </a:r>
          </a:p>
          <a:p>
            <a:pPr algn="ctr"/>
            <a:r>
              <a:rPr lang="de-DE" dirty="0"/>
              <a:t>Lokalisierte Schmerzen</a:t>
            </a:r>
          </a:p>
          <a:p>
            <a:pPr algn="ctr"/>
            <a:r>
              <a:rPr lang="de-DE" dirty="0"/>
              <a:t>„gemachte“ Körperempfindungen</a:t>
            </a:r>
          </a:p>
          <a:p>
            <a:pPr algn="ctr"/>
            <a:r>
              <a:rPr lang="de-DE" dirty="0"/>
              <a:t>Wiedererleben des Traumas, körperliche Komponente</a:t>
            </a:r>
          </a:p>
        </p:txBody>
      </p:sp>
      <p:sp>
        <p:nvSpPr>
          <p:cNvPr id="10" name="Rechteck 9"/>
          <p:cNvSpPr/>
          <p:nvPr/>
        </p:nvSpPr>
        <p:spPr>
          <a:xfrm>
            <a:off x="5431904" y="1124745"/>
            <a:ext cx="4032076" cy="25922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FF00"/>
                </a:solidFill>
              </a:rPr>
              <a:t>Negative Symptome</a:t>
            </a:r>
          </a:p>
          <a:p>
            <a:pPr algn="ctr"/>
            <a:r>
              <a:rPr lang="de-DE" dirty="0"/>
              <a:t>Schmerzlosigkeit</a:t>
            </a:r>
          </a:p>
          <a:p>
            <a:pPr algn="ctr"/>
            <a:r>
              <a:rPr lang="de-DE" dirty="0"/>
              <a:t>Körperliche Betäubung</a:t>
            </a:r>
          </a:p>
          <a:p>
            <a:pPr algn="ctr"/>
            <a:r>
              <a:rPr lang="de-DE" dirty="0"/>
              <a:t>Motorische Hemmungen</a:t>
            </a:r>
          </a:p>
        </p:txBody>
      </p:sp>
      <p:sp>
        <p:nvSpPr>
          <p:cNvPr id="11" name="Rechteck 10"/>
          <p:cNvSpPr/>
          <p:nvPr/>
        </p:nvSpPr>
        <p:spPr>
          <a:xfrm>
            <a:off x="823020" y="692696"/>
            <a:ext cx="3096344"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Psychisch</a:t>
            </a:r>
          </a:p>
        </p:txBody>
      </p:sp>
      <p:sp>
        <p:nvSpPr>
          <p:cNvPr id="12" name="Rechteck 11"/>
          <p:cNvSpPr/>
          <p:nvPr/>
        </p:nvSpPr>
        <p:spPr>
          <a:xfrm>
            <a:off x="5863580" y="692696"/>
            <a:ext cx="3096344"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Somatisch</a:t>
            </a:r>
          </a:p>
        </p:txBody>
      </p:sp>
      <p:sp>
        <p:nvSpPr>
          <p:cNvPr id="13" name="Rechteck 12"/>
          <p:cNvSpPr/>
          <p:nvPr/>
        </p:nvSpPr>
        <p:spPr>
          <a:xfrm>
            <a:off x="1903140" y="188640"/>
            <a:ext cx="6408712"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Symptome der Dissoziation </a:t>
            </a:r>
            <a:r>
              <a:rPr lang="de-DE" dirty="0"/>
              <a:t>(</a:t>
            </a:r>
            <a:r>
              <a:rPr lang="de-DE" dirty="0" err="1"/>
              <a:t>vgl.Nijenhuis</a:t>
            </a:r>
            <a:r>
              <a:rPr lang="de-DE" dirty="0"/>
              <a:t> et al.2001)</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2" name="Rectangle 2"/>
          <p:cNvSpPr>
            <a:spLocks noGrp="1" noChangeArrowheads="1"/>
          </p:cNvSpPr>
          <p:nvPr>
            <p:ph type="title"/>
          </p:nvPr>
        </p:nvSpPr>
        <p:spPr bwMode="auto">
          <a:xfrm>
            <a:off x="-761156" y="-243408"/>
            <a:ext cx="5757863" cy="1219200"/>
          </a:xfrm>
          <a:noFill/>
          <a:ln>
            <a:miter lim="800000"/>
            <a:headEnd/>
            <a:tailEnd/>
          </a:ln>
        </p:spPr>
        <p:txBody>
          <a:bodyPr vert="horz" wrap="square" lIns="92075" tIns="46038" rIns="92075" bIns="46038" numCol="1" anchor="ctr" anchorCtr="0" compatLnSpc="1">
            <a:prstTxWarp prst="textNoShape">
              <a:avLst/>
            </a:prstTxWarp>
          </a:bodyPr>
          <a:lstStyle/>
          <a:p>
            <a:br>
              <a:rPr lang="de-DE" sz="2000" b="1" dirty="0">
                <a:solidFill>
                  <a:srgbClr val="E8E85E"/>
                </a:solidFill>
              </a:rPr>
            </a:br>
            <a:r>
              <a:rPr lang="de-DE" sz="2800" dirty="0">
                <a:solidFill>
                  <a:schemeClr val="accent2"/>
                </a:solidFill>
                <a:latin typeface="Arial" charset="0"/>
              </a:rPr>
              <a:t>Klinische Folgen</a:t>
            </a:r>
            <a:endParaRPr lang="de-DE" sz="2800" b="1" dirty="0">
              <a:solidFill>
                <a:schemeClr val="accent2"/>
              </a:solidFill>
              <a:latin typeface="Arial" charset="0"/>
            </a:endParaRPr>
          </a:p>
        </p:txBody>
      </p:sp>
      <p:sp>
        <p:nvSpPr>
          <p:cNvPr id="737283" name="Rectangle 3"/>
          <p:cNvSpPr>
            <a:spLocks noGrp="1" noChangeArrowheads="1"/>
          </p:cNvSpPr>
          <p:nvPr>
            <p:ph type="body" idx="1"/>
          </p:nvPr>
        </p:nvSpPr>
        <p:spPr bwMode="auto">
          <a:xfrm>
            <a:off x="547687" y="764704"/>
            <a:ext cx="6000750" cy="2971800"/>
          </a:xfrm>
          <a:noFill/>
          <a:ln>
            <a:miter lim="800000"/>
            <a:headEnd/>
            <a:tailEnd/>
          </a:ln>
        </p:spPr>
        <p:txBody>
          <a:bodyPr vert="horz" wrap="square" lIns="92075" tIns="46038" rIns="92075" bIns="46038" numCol="1" anchor="t" anchorCtr="0" compatLnSpc="1">
            <a:prstTxWarp prst="textNoShape">
              <a:avLst/>
            </a:prstTxWarp>
          </a:bodyPr>
          <a:lstStyle/>
          <a:p>
            <a:pPr>
              <a:lnSpc>
                <a:spcPct val="90000"/>
              </a:lnSpc>
              <a:buFont typeface="Wingdings" pitchFamily="2" charset="2"/>
              <a:buChar char="Ø"/>
            </a:pPr>
            <a:endParaRPr lang="de-DE" sz="2000" dirty="0">
              <a:solidFill>
                <a:schemeClr val="tx1"/>
              </a:solidFill>
              <a:latin typeface="Arial" charset="0"/>
            </a:endParaRPr>
          </a:p>
          <a:p>
            <a:pPr>
              <a:lnSpc>
                <a:spcPct val="90000"/>
              </a:lnSpc>
              <a:buFont typeface="Wingdings" pitchFamily="2" charset="2"/>
              <a:buChar char="Ø"/>
            </a:pPr>
            <a:r>
              <a:rPr lang="de-DE" sz="2000" dirty="0">
                <a:solidFill>
                  <a:schemeClr val="tx1"/>
                </a:solidFill>
                <a:latin typeface="Arial" charset="0"/>
              </a:rPr>
              <a:t>Affektdysregulation (</a:t>
            </a:r>
            <a:r>
              <a:rPr lang="de-DE" sz="2000" dirty="0" err="1">
                <a:solidFill>
                  <a:schemeClr val="tx1"/>
                </a:solidFill>
                <a:latin typeface="Arial" charset="0"/>
              </a:rPr>
              <a:t>Hyperarousal</a:t>
            </a:r>
            <a:r>
              <a:rPr lang="de-DE" sz="2000" dirty="0">
                <a:solidFill>
                  <a:schemeClr val="tx1"/>
                </a:solidFill>
                <a:latin typeface="Arial" charset="0"/>
              </a:rPr>
              <a:t>)</a:t>
            </a:r>
          </a:p>
          <a:p>
            <a:pPr>
              <a:lnSpc>
                <a:spcPct val="90000"/>
              </a:lnSpc>
              <a:buFont typeface="Wingdings" pitchFamily="2" charset="2"/>
              <a:buChar char="Ø"/>
            </a:pPr>
            <a:r>
              <a:rPr lang="de-DE" sz="2000" dirty="0">
                <a:solidFill>
                  <a:schemeClr val="tx1"/>
                </a:solidFill>
                <a:latin typeface="Arial" charset="0"/>
              </a:rPr>
              <a:t>Störungen der </a:t>
            </a:r>
            <a:r>
              <a:rPr lang="de-DE" sz="2000" dirty="0">
                <a:solidFill>
                  <a:srgbClr val="004C4A"/>
                </a:solidFill>
                <a:latin typeface="Arial" charset="0"/>
              </a:rPr>
              <a:t>Impulskontrolle</a:t>
            </a:r>
            <a:r>
              <a:rPr lang="de-DE" sz="2000" dirty="0">
                <a:solidFill>
                  <a:schemeClr val="tx1"/>
                </a:solidFill>
                <a:latin typeface="Arial" charset="0"/>
              </a:rPr>
              <a:t> häufig</a:t>
            </a:r>
          </a:p>
          <a:p>
            <a:pPr>
              <a:lnSpc>
                <a:spcPct val="90000"/>
              </a:lnSpc>
              <a:buFont typeface="Wingdings" pitchFamily="2" charset="2"/>
              <a:buChar char="Ø"/>
            </a:pPr>
            <a:r>
              <a:rPr lang="de-DE" sz="2000" dirty="0">
                <a:solidFill>
                  <a:schemeClr val="tx1"/>
                </a:solidFill>
                <a:latin typeface="Arial" charset="0"/>
              </a:rPr>
              <a:t>Störungen des Körpererlebens</a:t>
            </a:r>
          </a:p>
          <a:p>
            <a:pPr>
              <a:lnSpc>
                <a:spcPct val="90000"/>
              </a:lnSpc>
              <a:buFont typeface="Wingdings" pitchFamily="2" charset="2"/>
              <a:buChar char="Ø"/>
            </a:pPr>
            <a:r>
              <a:rPr lang="de-DE" sz="2000" dirty="0">
                <a:solidFill>
                  <a:schemeClr val="tx1"/>
                </a:solidFill>
                <a:latin typeface="Arial" charset="0"/>
              </a:rPr>
              <a:t>Schlafstörungen, Flashbacks Alpträume</a:t>
            </a:r>
          </a:p>
          <a:p>
            <a:pPr>
              <a:lnSpc>
                <a:spcPct val="90000"/>
              </a:lnSpc>
              <a:buFont typeface="Wingdings" pitchFamily="2" charset="2"/>
              <a:buChar char="Ø"/>
            </a:pPr>
            <a:r>
              <a:rPr lang="de-DE" sz="2000" dirty="0">
                <a:solidFill>
                  <a:schemeClr val="tx1"/>
                </a:solidFill>
                <a:latin typeface="Arial" charset="0"/>
              </a:rPr>
              <a:t>Störung der Schmerzregulation</a:t>
            </a:r>
          </a:p>
          <a:p>
            <a:pPr>
              <a:lnSpc>
                <a:spcPct val="90000"/>
              </a:lnSpc>
              <a:buFont typeface="Wingdings" pitchFamily="2" charset="2"/>
              <a:buChar char="Ø"/>
            </a:pPr>
            <a:r>
              <a:rPr lang="de-DE" sz="2000" dirty="0">
                <a:solidFill>
                  <a:schemeClr val="tx1"/>
                </a:solidFill>
                <a:latin typeface="Arial" charset="0"/>
              </a:rPr>
              <a:t>Selbstverletzungen</a:t>
            </a:r>
          </a:p>
          <a:p>
            <a:pPr>
              <a:lnSpc>
                <a:spcPct val="90000"/>
              </a:lnSpc>
              <a:buFont typeface="Wingdings" pitchFamily="2" charset="2"/>
              <a:buChar char="Ø"/>
            </a:pPr>
            <a:r>
              <a:rPr lang="en-US" sz="2000" dirty="0" err="1">
                <a:solidFill>
                  <a:schemeClr val="tx1"/>
                </a:solidFill>
                <a:latin typeface="Arial" charset="0"/>
              </a:rPr>
              <a:t>Probleme</a:t>
            </a:r>
            <a:r>
              <a:rPr lang="en-US" sz="2000" dirty="0">
                <a:solidFill>
                  <a:schemeClr val="tx1"/>
                </a:solidFill>
                <a:latin typeface="Arial" charset="0"/>
              </a:rPr>
              <a:t> in </a:t>
            </a:r>
            <a:r>
              <a:rPr lang="en-US" sz="2000" dirty="0" err="1">
                <a:solidFill>
                  <a:schemeClr val="tx1"/>
                </a:solidFill>
                <a:latin typeface="Arial" charset="0"/>
              </a:rPr>
              <a:t>Bezug</a:t>
            </a:r>
            <a:r>
              <a:rPr lang="en-US" sz="2000" dirty="0">
                <a:solidFill>
                  <a:schemeClr val="tx1"/>
                </a:solidFill>
                <a:latin typeface="Arial" charset="0"/>
              </a:rPr>
              <a:t> auf die </a:t>
            </a:r>
            <a:r>
              <a:rPr lang="en-US" sz="2000" dirty="0" err="1">
                <a:solidFill>
                  <a:schemeClr val="tx1"/>
                </a:solidFill>
                <a:latin typeface="Arial" charset="0"/>
              </a:rPr>
              <a:t>Selbstwirksamkeit</a:t>
            </a:r>
            <a:endParaRPr lang="en-US" sz="2000" dirty="0">
              <a:solidFill>
                <a:schemeClr val="tx1"/>
              </a:solidFill>
              <a:latin typeface="Arial" charset="0"/>
            </a:endParaRPr>
          </a:p>
          <a:p>
            <a:pPr>
              <a:lnSpc>
                <a:spcPct val="90000"/>
              </a:lnSpc>
              <a:buFont typeface="Wingdings" pitchFamily="2" charset="2"/>
              <a:buChar char="Ø"/>
            </a:pPr>
            <a:r>
              <a:rPr lang="en-US" sz="2000" dirty="0" err="1">
                <a:solidFill>
                  <a:schemeClr val="tx1"/>
                </a:solidFill>
                <a:latin typeface="Arial" charset="0"/>
              </a:rPr>
              <a:t>Scham</a:t>
            </a:r>
            <a:r>
              <a:rPr lang="en-US" sz="2000" dirty="0">
                <a:solidFill>
                  <a:schemeClr val="tx1"/>
                </a:solidFill>
                <a:latin typeface="Arial" charset="0"/>
              </a:rPr>
              <a:t>, </a:t>
            </a:r>
            <a:r>
              <a:rPr lang="en-US" sz="2000" dirty="0" err="1">
                <a:solidFill>
                  <a:schemeClr val="tx1"/>
                </a:solidFill>
                <a:latin typeface="Arial" charset="0"/>
              </a:rPr>
              <a:t>Selbsthass</a:t>
            </a:r>
            <a:r>
              <a:rPr lang="en-US" sz="2000" dirty="0">
                <a:solidFill>
                  <a:schemeClr val="tx1"/>
                </a:solidFill>
                <a:latin typeface="Arial" charset="0"/>
              </a:rPr>
              <a:t>, </a:t>
            </a:r>
            <a:r>
              <a:rPr lang="en-US" sz="2000" dirty="0" err="1">
                <a:solidFill>
                  <a:schemeClr val="tx1"/>
                </a:solidFill>
                <a:latin typeface="Arial" charset="0"/>
              </a:rPr>
              <a:t>Ärger</a:t>
            </a:r>
            <a:r>
              <a:rPr lang="en-US" sz="2000" dirty="0">
                <a:solidFill>
                  <a:schemeClr val="tx1"/>
                </a:solidFill>
                <a:latin typeface="Arial" charset="0"/>
              </a:rPr>
              <a:t>, </a:t>
            </a:r>
            <a:r>
              <a:rPr lang="en-US" sz="2000" dirty="0" err="1">
                <a:solidFill>
                  <a:schemeClr val="tx1"/>
                </a:solidFill>
                <a:latin typeface="Arial" charset="0"/>
              </a:rPr>
              <a:t>Wut</a:t>
            </a:r>
            <a:r>
              <a:rPr lang="en-US" sz="2000" dirty="0">
                <a:solidFill>
                  <a:schemeClr val="tx1"/>
                </a:solidFill>
                <a:latin typeface="Arial" charset="0"/>
              </a:rPr>
              <a:t>, </a:t>
            </a:r>
            <a:r>
              <a:rPr lang="en-US" sz="2000" dirty="0" err="1">
                <a:solidFill>
                  <a:schemeClr val="tx1"/>
                </a:solidFill>
                <a:latin typeface="Arial" charset="0"/>
              </a:rPr>
              <a:t>Schuldgefühle</a:t>
            </a:r>
            <a:endParaRPr lang="en-US" sz="2000" dirty="0">
              <a:solidFill>
                <a:schemeClr val="tx1"/>
              </a:solidFill>
              <a:latin typeface="Arial" charset="0"/>
            </a:endParaRPr>
          </a:p>
          <a:p>
            <a:pPr>
              <a:lnSpc>
                <a:spcPct val="90000"/>
              </a:lnSpc>
              <a:buFont typeface="Wingdings" pitchFamily="2" charset="2"/>
              <a:buChar char="Ø"/>
            </a:pPr>
            <a:r>
              <a:rPr lang="en-US" sz="2000" dirty="0" err="1">
                <a:solidFill>
                  <a:schemeClr val="tx1"/>
                </a:solidFill>
                <a:latin typeface="Arial" charset="0"/>
              </a:rPr>
              <a:t>Probleme</a:t>
            </a:r>
            <a:r>
              <a:rPr lang="en-US" sz="2000" dirty="0">
                <a:solidFill>
                  <a:schemeClr val="tx1"/>
                </a:solidFill>
                <a:latin typeface="Arial" charset="0"/>
              </a:rPr>
              <a:t> </a:t>
            </a:r>
            <a:r>
              <a:rPr lang="en-US" sz="2000" dirty="0" err="1">
                <a:solidFill>
                  <a:schemeClr val="tx1"/>
                </a:solidFill>
                <a:latin typeface="Arial" charset="0"/>
              </a:rPr>
              <a:t>im</a:t>
            </a:r>
            <a:r>
              <a:rPr lang="en-US" sz="2000" dirty="0">
                <a:solidFill>
                  <a:schemeClr val="tx1"/>
                </a:solidFill>
                <a:latin typeface="Arial" charset="0"/>
              </a:rPr>
              <a:t> </a:t>
            </a:r>
            <a:r>
              <a:rPr lang="en-US" sz="2000" dirty="0" err="1">
                <a:solidFill>
                  <a:schemeClr val="tx1"/>
                </a:solidFill>
                <a:latin typeface="Arial" charset="0"/>
              </a:rPr>
              <a:t>Umgang</a:t>
            </a:r>
            <a:r>
              <a:rPr lang="en-US" sz="2000" dirty="0">
                <a:solidFill>
                  <a:schemeClr val="tx1"/>
                </a:solidFill>
                <a:latin typeface="Arial" charset="0"/>
              </a:rPr>
              <a:t> </a:t>
            </a:r>
            <a:r>
              <a:rPr lang="en-US" sz="2000" dirty="0" err="1">
                <a:solidFill>
                  <a:schemeClr val="tx1"/>
                </a:solidFill>
                <a:latin typeface="Arial" charset="0"/>
              </a:rPr>
              <a:t>mit</a:t>
            </a:r>
            <a:r>
              <a:rPr lang="en-US" sz="2000" dirty="0">
                <a:solidFill>
                  <a:schemeClr val="tx1"/>
                </a:solidFill>
                <a:latin typeface="Arial" charset="0"/>
              </a:rPr>
              <a:t> </a:t>
            </a:r>
            <a:r>
              <a:rPr lang="en-US" sz="2000" dirty="0" err="1">
                <a:solidFill>
                  <a:schemeClr val="tx1"/>
                </a:solidFill>
                <a:latin typeface="Arial" charset="0"/>
              </a:rPr>
              <a:t>Konflikten</a:t>
            </a:r>
            <a:endParaRPr lang="en-US" sz="2000" dirty="0">
              <a:solidFill>
                <a:schemeClr val="tx1"/>
              </a:solidFill>
              <a:latin typeface="Arial" charset="0"/>
            </a:endParaRPr>
          </a:p>
          <a:p>
            <a:pPr>
              <a:lnSpc>
                <a:spcPct val="90000"/>
              </a:lnSpc>
              <a:buFont typeface="Wingdings" pitchFamily="2" charset="2"/>
              <a:buChar char="Ø"/>
            </a:pPr>
            <a:r>
              <a:rPr lang="en-US" sz="2000" dirty="0" err="1">
                <a:solidFill>
                  <a:schemeClr val="tx1"/>
                </a:solidFill>
                <a:latin typeface="Arial" charset="0"/>
              </a:rPr>
              <a:t>Vermeidungsverhalten</a:t>
            </a:r>
            <a:endParaRPr lang="en-US" sz="2000" dirty="0">
              <a:solidFill>
                <a:schemeClr val="tx1"/>
              </a:solidFill>
              <a:latin typeface="Arial" charset="0"/>
            </a:endParaRPr>
          </a:p>
          <a:p>
            <a:pPr>
              <a:lnSpc>
                <a:spcPct val="90000"/>
              </a:lnSpc>
              <a:buFont typeface="Wingdings" pitchFamily="2" charset="2"/>
              <a:buChar char="Ø"/>
            </a:pPr>
            <a:r>
              <a:rPr lang="de-DE" sz="2000" dirty="0">
                <a:solidFill>
                  <a:schemeClr val="tx1"/>
                </a:solidFill>
                <a:latin typeface="Arial" charset="0"/>
              </a:rPr>
              <a:t>Störungen der Bindungsfähigkeit</a:t>
            </a:r>
          </a:p>
          <a:p>
            <a:pPr>
              <a:lnSpc>
                <a:spcPct val="90000"/>
              </a:lnSpc>
              <a:buFont typeface="Wingdings" pitchFamily="2" charset="2"/>
              <a:buChar char="Ø"/>
            </a:pPr>
            <a:r>
              <a:rPr lang="de-DE" sz="2000" dirty="0">
                <a:solidFill>
                  <a:schemeClr val="tx1"/>
                </a:solidFill>
                <a:latin typeface="Arial" charset="0"/>
              </a:rPr>
              <a:t>Sozialer Rückzug</a:t>
            </a:r>
          </a:p>
          <a:p>
            <a:pPr>
              <a:lnSpc>
                <a:spcPct val="90000"/>
              </a:lnSpc>
            </a:pPr>
            <a:endParaRPr lang="de-DE" sz="2000" dirty="0">
              <a:solidFill>
                <a:schemeClr val="tx1"/>
              </a:solidFill>
              <a:latin typeface="Arial" charset="0"/>
            </a:endParaRPr>
          </a:p>
          <a:p>
            <a:pPr>
              <a:lnSpc>
                <a:spcPct val="90000"/>
              </a:lnSpc>
            </a:pPr>
            <a:endParaRPr lang="de-DE" sz="1800" b="1" dirty="0">
              <a:solidFill>
                <a:schemeClr val="tx1"/>
              </a:solidFill>
            </a:endParaRPr>
          </a:p>
          <a:p>
            <a:pPr>
              <a:lnSpc>
                <a:spcPct val="90000"/>
              </a:lnSpc>
            </a:pPr>
            <a:endParaRPr lang="de-DE" sz="1800" b="1" dirty="0"/>
          </a:p>
        </p:txBody>
      </p:sp>
      <p:pic>
        <p:nvPicPr>
          <p:cNvPr id="737286" name="Picture 6" descr="C:\Dokumente und Einstellungen\A.Eckhardt\Desktop\Eigene Scans\img082.jpg"/>
          <p:cNvPicPr>
            <a:picLocks noChangeAspect="1" noChangeArrowheads="1"/>
          </p:cNvPicPr>
          <p:nvPr/>
        </p:nvPicPr>
        <p:blipFill>
          <a:blip r:embed="rId2" cstate="print"/>
          <a:srcRect/>
          <a:stretch>
            <a:fillRect/>
          </a:stretch>
        </p:blipFill>
        <p:spPr bwMode="auto">
          <a:xfrm>
            <a:off x="6453881" y="228600"/>
            <a:ext cx="3586163" cy="6019800"/>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BFCFF"/>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152400" y="-152400"/>
            <a:ext cx="10287000" cy="2209800"/>
          </a:xfrm>
          <a:noFill/>
        </p:spPr>
        <p:txBody>
          <a:bodyPr lIns="92075" tIns="46038" rIns="92075" bIns="46038"/>
          <a:lstStyle/>
          <a:p>
            <a:r>
              <a:rPr lang="en-US" sz="2400">
                <a:solidFill>
                  <a:srgbClr val="008080"/>
                </a:solidFill>
                <a:latin typeface="Arial" charset="0"/>
              </a:rPr>
              <a:t>Dissoziation als phobische Abwehr</a:t>
            </a:r>
            <a:br>
              <a:rPr lang="en-US" sz="2400" i="1">
                <a:solidFill>
                  <a:srgbClr val="008080"/>
                </a:solidFill>
                <a:latin typeface="Arial" charset="0"/>
              </a:rPr>
            </a:br>
            <a:endParaRPr lang="en-US" sz="2400" u="sng">
              <a:solidFill>
                <a:srgbClr val="008080"/>
              </a:solidFill>
              <a:latin typeface="Arial" charset="0"/>
            </a:endParaRPr>
          </a:p>
        </p:txBody>
      </p:sp>
      <p:sp>
        <p:nvSpPr>
          <p:cNvPr id="66563" name="Rectangle 3"/>
          <p:cNvSpPr>
            <a:spLocks noGrp="1" noChangeArrowheads="1"/>
          </p:cNvSpPr>
          <p:nvPr>
            <p:ph idx="1"/>
          </p:nvPr>
        </p:nvSpPr>
        <p:spPr>
          <a:xfrm>
            <a:off x="1219200" y="1828800"/>
            <a:ext cx="8229600" cy="4419600"/>
          </a:xfrm>
        </p:spPr>
        <p:txBody>
          <a:bodyPr lIns="92075" tIns="46038" rIns="92075" bIns="46038"/>
          <a:lstStyle/>
          <a:p>
            <a:pPr algn="just">
              <a:lnSpc>
                <a:spcPct val="90000"/>
              </a:lnSpc>
              <a:buClr>
                <a:srgbClr val="FFFF99"/>
              </a:buClr>
            </a:pPr>
            <a:r>
              <a:rPr lang="de-DE" sz="2000">
                <a:latin typeface="Arial" charset="0"/>
              </a:rPr>
              <a:t>Dissoziation  als eine </a:t>
            </a:r>
            <a:r>
              <a:rPr lang="de-DE" sz="2000" i="1">
                <a:latin typeface="Arial" charset="0"/>
              </a:rPr>
              <a:t>phobische Abwehr</a:t>
            </a:r>
            <a:r>
              <a:rPr lang="de-DE" sz="2000">
                <a:latin typeface="Arial" charset="0"/>
              </a:rPr>
              <a:t>, d.h. Dissoziation als</a:t>
            </a:r>
          </a:p>
          <a:p>
            <a:pPr algn="just">
              <a:lnSpc>
                <a:spcPct val="90000"/>
              </a:lnSpc>
              <a:buClr>
                <a:srgbClr val="FFFF99"/>
              </a:buClr>
            </a:pPr>
            <a:r>
              <a:rPr lang="de-DE" sz="2000" i="1">
                <a:latin typeface="Arial" charset="0"/>
              </a:rPr>
              <a:t>Vermeidungsverhalten </a:t>
            </a:r>
            <a:r>
              <a:rPr lang="de-DE" sz="2000">
                <a:latin typeface="Arial" charset="0"/>
              </a:rPr>
              <a:t>mit entsprechender Beeinträchtigung:</a:t>
            </a:r>
          </a:p>
          <a:p>
            <a:pPr algn="just">
              <a:lnSpc>
                <a:spcPct val="90000"/>
              </a:lnSpc>
              <a:buClr>
                <a:srgbClr val="FFFF99"/>
              </a:buClr>
            </a:pPr>
            <a:endParaRPr lang="de-DE" sz="2000">
              <a:latin typeface="Arial" charset="0"/>
            </a:endParaRPr>
          </a:p>
          <a:p>
            <a:pPr algn="just">
              <a:lnSpc>
                <a:spcPct val="90000"/>
              </a:lnSpc>
              <a:buClr>
                <a:srgbClr val="008080"/>
              </a:buClr>
              <a:buFont typeface="Wingdings" pitchFamily="2" charset="2"/>
              <a:buChar char="Ø"/>
            </a:pPr>
            <a:r>
              <a:rPr lang="de-DE" sz="2000">
                <a:latin typeface="Arial" charset="0"/>
                <a:sym typeface="Wingdings" pitchFamily="2" charset="2"/>
              </a:rPr>
              <a:t>Zunehmende Ich-Schwächung</a:t>
            </a:r>
          </a:p>
          <a:p>
            <a:pPr algn="just">
              <a:lnSpc>
                <a:spcPct val="90000"/>
              </a:lnSpc>
              <a:buClr>
                <a:srgbClr val="008080"/>
              </a:buClr>
              <a:buFont typeface="Wingdings" pitchFamily="2" charset="2"/>
              <a:buChar char="Ø"/>
            </a:pPr>
            <a:r>
              <a:rPr lang="de-DE" sz="2000">
                <a:latin typeface="Arial" charset="0"/>
              </a:rPr>
              <a:t>Verlust der Selbstkohärenz</a:t>
            </a:r>
          </a:p>
          <a:p>
            <a:pPr algn="just">
              <a:lnSpc>
                <a:spcPct val="90000"/>
              </a:lnSpc>
              <a:buClr>
                <a:srgbClr val="008080"/>
              </a:buClr>
              <a:buFont typeface="Wingdings" pitchFamily="2" charset="2"/>
              <a:buChar char="Ø"/>
            </a:pPr>
            <a:r>
              <a:rPr lang="de-DE" sz="2000">
                <a:latin typeface="Arial" charset="0"/>
              </a:rPr>
              <a:t>Verlust der Selbstkontinuität und -konstanz</a:t>
            </a:r>
          </a:p>
          <a:p>
            <a:pPr algn="just">
              <a:lnSpc>
                <a:spcPct val="90000"/>
              </a:lnSpc>
              <a:buClr>
                <a:srgbClr val="008080"/>
              </a:buClr>
              <a:buFont typeface="Wingdings" pitchFamily="2" charset="2"/>
              <a:buChar char="Ø"/>
            </a:pPr>
            <a:r>
              <a:rPr lang="de-DE" sz="2000">
                <a:latin typeface="Arial" charset="0"/>
              </a:rPr>
              <a:t>Spezifische Störungen zwischenmenschlicher Interaktion</a:t>
            </a:r>
          </a:p>
          <a:p>
            <a:pPr algn="just">
              <a:lnSpc>
                <a:spcPct val="90000"/>
              </a:lnSpc>
              <a:buClr>
                <a:srgbClr val="008080"/>
              </a:buClr>
              <a:buFont typeface="Wingdings" pitchFamily="2" charset="2"/>
              <a:buChar char="Ø"/>
            </a:pPr>
            <a:r>
              <a:rPr lang="de-DE" sz="2000">
                <a:latin typeface="Arial" charset="0"/>
              </a:rPr>
              <a:t>in der Folge weitere Konflikte und weitere Verunsicherung</a:t>
            </a:r>
          </a:p>
          <a:p>
            <a:pPr algn="just">
              <a:lnSpc>
                <a:spcPct val="90000"/>
              </a:lnSpc>
              <a:buClr>
                <a:srgbClr val="008080"/>
              </a:buClr>
              <a:buFont typeface="Wingdings" pitchFamily="2" charset="2"/>
              <a:buNone/>
            </a:pPr>
            <a:endParaRPr lang="de-DE" sz="2000">
              <a:latin typeface="Arial" charset="0"/>
            </a:endParaRPr>
          </a:p>
          <a:p>
            <a:pPr algn="just">
              <a:lnSpc>
                <a:spcPct val="90000"/>
              </a:lnSpc>
              <a:buClr>
                <a:srgbClr val="FFFF99"/>
              </a:buClr>
              <a:buFont typeface="Wingdings" pitchFamily="2" charset="2"/>
              <a:buNone/>
            </a:pPr>
            <a:endParaRPr lang="de-DE" sz="2000">
              <a:solidFill>
                <a:srgbClr val="FFFFFF"/>
              </a:solidFill>
              <a:latin typeface="Arial" charset="0"/>
            </a:endParaRPr>
          </a:p>
          <a:p>
            <a:pPr lvl="3">
              <a:lnSpc>
                <a:spcPct val="90000"/>
              </a:lnSpc>
              <a:buFont typeface="Wingdings" pitchFamily="2" charset="2"/>
              <a:buChar char="Ø"/>
            </a:pPr>
            <a:endParaRPr lang="en-US"/>
          </a:p>
          <a:p>
            <a:pPr>
              <a:lnSpc>
                <a:spcPct val="90000"/>
              </a:lnSpc>
              <a:buClr>
                <a:srgbClr val="FFFF99"/>
              </a:buClr>
            </a:pPr>
            <a:endParaRPr lang="en-US" sz="2000"/>
          </a:p>
        </p:txBody>
      </p:sp>
      <p:sp>
        <p:nvSpPr>
          <p:cNvPr id="66564" name="Rectangle 5"/>
          <p:cNvSpPr>
            <a:spLocks noChangeArrowheads="1"/>
          </p:cNvSpPr>
          <p:nvPr/>
        </p:nvSpPr>
        <p:spPr bwMode="auto">
          <a:xfrm>
            <a:off x="7934325" y="1552575"/>
            <a:ext cx="184150" cy="457200"/>
          </a:xfrm>
          <a:prstGeom prst="rect">
            <a:avLst/>
          </a:prstGeom>
          <a:noFill/>
          <a:ln w="12700">
            <a:noFill/>
            <a:miter lim="800000"/>
            <a:headEnd type="none" w="sm" len="sm"/>
            <a:tailEnd type="none" w="sm" len="sm"/>
          </a:ln>
        </p:spPr>
        <p:txBody>
          <a:bodyPr wrap="none">
            <a:spAutoFit/>
          </a:bodyPr>
          <a:lstStyle/>
          <a:p>
            <a:pPr algn="l">
              <a:spcBef>
                <a:spcPct val="0"/>
              </a:spcBef>
            </a:pPr>
            <a:endParaRPr lang="de-DE" sz="2400">
              <a:latin typeface="Times New Roman" pitchFamily="18" charset="0"/>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BFCFF"/>
        </a:solidFill>
        <a:effectLst/>
      </p:bgPr>
    </p:bg>
    <p:spTree>
      <p:nvGrpSpPr>
        <p:cNvPr id="1" name=""/>
        <p:cNvGrpSpPr/>
        <p:nvPr/>
      </p:nvGrpSpPr>
      <p:grpSpPr>
        <a:xfrm>
          <a:off x="0" y="0"/>
          <a:ext cx="0" cy="0"/>
          <a:chOff x="0" y="0"/>
          <a:chExt cx="0" cy="0"/>
        </a:xfrm>
      </p:grpSpPr>
      <p:sp>
        <p:nvSpPr>
          <p:cNvPr id="738307" name="Rectangle 3"/>
          <p:cNvSpPr>
            <a:spLocks noGrp="1" noChangeArrowheads="1"/>
          </p:cNvSpPr>
          <p:nvPr>
            <p:ph idx="1"/>
          </p:nvPr>
        </p:nvSpPr>
        <p:spPr>
          <a:xfrm>
            <a:off x="381000" y="1181100"/>
            <a:ext cx="4906516" cy="4152900"/>
          </a:xfrm>
        </p:spPr>
        <p:txBody>
          <a:bodyPr lIns="92075" tIns="46038" rIns="92075" bIns="46038" rtlCol="0">
            <a:normAutofit fontScale="92500" lnSpcReduction="20000"/>
          </a:bodyPr>
          <a:lstStyle/>
          <a:p>
            <a:pPr fontAlgn="auto">
              <a:lnSpc>
                <a:spcPct val="90000"/>
              </a:lnSpc>
              <a:spcAft>
                <a:spcPts val="0"/>
              </a:spcAft>
              <a:buFont typeface="Wingdings" pitchFamily="2" charset="2"/>
              <a:buChar char="Ø"/>
              <a:defRPr/>
            </a:pPr>
            <a:r>
              <a:rPr lang="de-DE" sz="2100" dirty="0">
                <a:solidFill>
                  <a:srgbClr val="004C4A"/>
                </a:solidFill>
                <a:latin typeface="Arial" charset="0"/>
              </a:rPr>
              <a:t>Störungen der Affektregulation</a:t>
            </a:r>
          </a:p>
          <a:p>
            <a:pPr fontAlgn="auto">
              <a:lnSpc>
                <a:spcPct val="90000"/>
              </a:lnSpc>
              <a:spcAft>
                <a:spcPts val="0"/>
              </a:spcAft>
              <a:buFont typeface="Courier New" pitchFamily="49" charset="0"/>
              <a:buChar char="o"/>
              <a:defRPr/>
            </a:pPr>
            <a:r>
              <a:rPr lang="de-DE" sz="2100" i="1" dirty="0">
                <a:solidFill>
                  <a:srgbClr val="004C4A"/>
                </a:solidFill>
                <a:latin typeface="Arial" charset="0"/>
              </a:rPr>
              <a:t>Affektive </a:t>
            </a:r>
            <a:r>
              <a:rPr lang="de-DE" sz="2100" i="1" dirty="0" err="1">
                <a:solidFill>
                  <a:srgbClr val="004C4A"/>
                </a:solidFill>
                <a:latin typeface="Arial" charset="0"/>
              </a:rPr>
              <a:t>Hyperreaktivität</a:t>
            </a:r>
            <a:endParaRPr lang="de-DE" sz="2100" i="1" dirty="0">
              <a:solidFill>
                <a:srgbClr val="004C4A"/>
              </a:solidFill>
              <a:latin typeface="Arial" charset="0"/>
            </a:endParaRPr>
          </a:p>
          <a:p>
            <a:pPr fontAlgn="auto">
              <a:lnSpc>
                <a:spcPct val="90000"/>
              </a:lnSpc>
              <a:spcAft>
                <a:spcPts val="0"/>
              </a:spcAft>
              <a:buFont typeface="Courier New" pitchFamily="49" charset="0"/>
              <a:buChar char="o"/>
              <a:defRPr/>
            </a:pPr>
            <a:endParaRPr lang="de-DE" sz="2100" i="1" dirty="0">
              <a:solidFill>
                <a:srgbClr val="004C4A"/>
              </a:solidFill>
              <a:latin typeface="Arial" charset="0"/>
            </a:endParaRPr>
          </a:p>
          <a:p>
            <a:pPr fontAlgn="auto">
              <a:lnSpc>
                <a:spcPct val="90000"/>
              </a:lnSpc>
              <a:spcAft>
                <a:spcPts val="0"/>
              </a:spcAft>
              <a:buFont typeface="Courier New" pitchFamily="49" charset="0"/>
              <a:buChar char="o"/>
              <a:defRPr/>
            </a:pPr>
            <a:r>
              <a:rPr lang="de-DE" sz="2100" dirty="0">
                <a:latin typeface="Arial" charset="0"/>
              </a:rPr>
              <a:t>Starke Affektantworten bei hoher Sensibilität gegenüber emotional relevanten Reizen </a:t>
            </a:r>
          </a:p>
          <a:p>
            <a:pPr fontAlgn="auto">
              <a:lnSpc>
                <a:spcPct val="90000"/>
              </a:lnSpc>
              <a:spcAft>
                <a:spcPts val="0"/>
              </a:spcAft>
              <a:buFont typeface="Wingdings" pitchFamily="2" charset="2"/>
              <a:buChar char="Ø"/>
              <a:defRPr/>
            </a:pPr>
            <a:endParaRPr lang="de-DE" sz="2100" i="1" dirty="0">
              <a:latin typeface="Arial" charset="0"/>
            </a:endParaRPr>
          </a:p>
          <a:p>
            <a:pPr fontAlgn="auto">
              <a:lnSpc>
                <a:spcPct val="90000"/>
              </a:lnSpc>
              <a:spcAft>
                <a:spcPts val="0"/>
              </a:spcAft>
              <a:buFont typeface="Wingdings" pitchFamily="2" charset="2"/>
              <a:buChar char="Ø"/>
              <a:defRPr/>
            </a:pPr>
            <a:r>
              <a:rPr lang="de-DE" sz="2100" dirty="0">
                <a:latin typeface="Arial" charset="0"/>
              </a:rPr>
              <a:t>Signifikant häufigere, stärkere und länger andauernde Zustände </a:t>
            </a:r>
            <a:r>
              <a:rPr lang="de-DE" sz="2100" dirty="0" err="1">
                <a:latin typeface="Arial" charset="0"/>
              </a:rPr>
              <a:t>aversiver</a:t>
            </a:r>
            <a:r>
              <a:rPr lang="de-DE" sz="2100" dirty="0">
                <a:latin typeface="Arial" charset="0"/>
              </a:rPr>
              <a:t> innerer Spannung bei deutlich schnelleren Spannungsanstiegen</a:t>
            </a:r>
          </a:p>
          <a:p>
            <a:pPr fontAlgn="auto">
              <a:lnSpc>
                <a:spcPct val="90000"/>
              </a:lnSpc>
              <a:spcAft>
                <a:spcPts val="0"/>
              </a:spcAft>
              <a:buFont typeface="Arial" pitchFamily="34" charset="0"/>
              <a:buChar char="•"/>
              <a:defRPr/>
            </a:pPr>
            <a:endParaRPr lang="de-DE" sz="1800" i="1" dirty="0">
              <a:latin typeface="Arial" charset="0"/>
            </a:endParaRPr>
          </a:p>
          <a:p>
            <a:pPr fontAlgn="auto">
              <a:lnSpc>
                <a:spcPct val="90000"/>
              </a:lnSpc>
              <a:spcAft>
                <a:spcPts val="0"/>
              </a:spcAft>
              <a:buFont typeface="Arial" pitchFamily="34" charset="0"/>
              <a:buChar char="•"/>
              <a:defRPr/>
            </a:pPr>
            <a:endParaRPr lang="de-DE" sz="1800" i="1" dirty="0">
              <a:latin typeface="Arial" charset="0"/>
            </a:endParaRPr>
          </a:p>
          <a:p>
            <a:pPr fontAlgn="auto">
              <a:lnSpc>
                <a:spcPct val="90000"/>
              </a:lnSpc>
              <a:spcAft>
                <a:spcPts val="0"/>
              </a:spcAft>
              <a:buFont typeface="Courier New" pitchFamily="49" charset="0"/>
              <a:buChar char="o"/>
              <a:defRPr/>
            </a:pPr>
            <a:r>
              <a:rPr lang="de-DE" sz="1800" i="1" dirty="0">
                <a:latin typeface="Arial" charset="0"/>
              </a:rPr>
              <a:t>Zurückweisung</a:t>
            </a:r>
          </a:p>
          <a:p>
            <a:pPr fontAlgn="auto">
              <a:lnSpc>
                <a:spcPct val="90000"/>
              </a:lnSpc>
              <a:spcAft>
                <a:spcPts val="0"/>
              </a:spcAft>
              <a:buFont typeface="Courier New" pitchFamily="49" charset="0"/>
              <a:buChar char="o"/>
              <a:defRPr/>
            </a:pPr>
            <a:r>
              <a:rPr lang="de-DE" sz="1800" i="1" dirty="0">
                <a:latin typeface="Arial" charset="0"/>
              </a:rPr>
              <a:t>Alleinsein, Trennung, </a:t>
            </a:r>
            <a:r>
              <a:rPr lang="de-DE" sz="1800" i="1" dirty="0" err="1">
                <a:latin typeface="Arial" charset="0"/>
              </a:rPr>
              <a:t>Verlassenwerden</a:t>
            </a:r>
            <a:endParaRPr lang="de-DE" sz="1800" i="1" dirty="0">
              <a:latin typeface="Arial" charset="0"/>
            </a:endParaRPr>
          </a:p>
          <a:p>
            <a:pPr fontAlgn="auto">
              <a:lnSpc>
                <a:spcPct val="90000"/>
              </a:lnSpc>
              <a:spcAft>
                <a:spcPts val="0"/>
              </a:spcAft>
              <a:buFont typeface="Courier New" pitchFamily="49" charset="0"/>
              <a:buChar char="o"/>
              <a:defRPr/>
            </a:pPr>
            <a:r>
              <a:rPr lang="de-DE" sz="1800" i="1" dirty="0">
                <a:latin typeface="Arial" charset="0"/>
              </a:rPr>
              <a:t>Eigene Fehler</a:t>
            </a:r>
          </a:p>
          <a:p>
            <a:pPr fontAlgn="auto">
              <a:lnSpc>
                <a:spcPct val="90000"/>
              </a:lnSpc>
              <a:spcAft>
                <a:spcPts val="0"/>
              </a:spcAft>
              <a:buFont typeface="Arial" pitchFamily="34" charset="0"/>
              <a:buChar char="•"/>
              <a:defRPr/>
            </a:pPr>
            <a:endParaRPr lang="de-DE" sz="1800" i="1" dirty="0">
              <a:latin typeface="Arial" charset="0"/>
            </a:endParaRPr>
          </a:p>
          <a:p>
            <a:pPr fontAlgn="auto">
              <a:lnSpc>
                <a:spcPct val="90000"/>
              </a:lnSpc>
              <a:spcAft>
                <a:spcPts val="0"/>
              </a:spcAft>
              <a:buFont typeface="Arial" pitchFamily="34" charset="0"/>
              <a:buChar char="•"/>
              <a:defRPr/>
            </a:pPr>
            <a:endParaRPr lang="de-DE" sz="2400" b="1" dirty="0">
              <a:latin typeface="Arial" charset="0"/>
            </a:endParaRPr>
          </a:p>
        </p:txBody>
      </p:sp>
      <p:pic>
        <p:nvPicPr>
          <p:cNvPr id="43011" name="Picture 13" descr="C:\Dokumente und Einstellungen\A.Eckhardt\Desktop\Eigene Scans\img099.jpg"/>
          <p:cNvPicPr>
            <a:picLocks noChangeAspect="1" noChangeArrowheads="1"/>
          </p:cNvPicPr>
          <p:nvPr/>
        </p:nvPicPr>
        <p:blipFill>
          <a:blip r:embed="rId2" cstate="print"/>
          <a:srcRect/>
          <a:stretch>
            <a:fillRect/>
          </a:stretch>
        </p:blipFill>
        <p:spPr bwMode="auto">
          <a:xfrm>
            <a:off x="5629275" y="1006475"/>
            <a:ext cx="4429125" cy="5089525"/>
          </a:xfrm>
          <a:prstGeom prst="rect">
            <a:avLst/>
          </a:prstGeom>
          <a:noFill/>
          <a:ln w="9525">
            <a:noFill/>
            <a:miter lim="800000"/>
            <a:headEnd/>
            <a:tailEnd/>
          </a:ln>
        </p:spPr>
      </p:pic>
      <p:sp>
        <p:nvSpPr>
          <p:cNvPr id="43012" name="Rectangle 14"/>
          <p:cNvSpPr>
            <a:spLocks noChangeArrowheads="1"/>
          </p:cNvSpPr>
          <p:nvPr/>
        </p:nvSpPr>
        <p:spPr bwMode="auto">
          <a:xfrm>
            <a:off x="762000" y="304800"/>
            <a:ext cx="8763000" cy="1143000"/>
          </a:xfrm>
          <a:prstGeom prst="rect">
            <a:avLst/>
          </a:prstGeom>
          <a:noFill/>
          <a:ln w="12700">
            <a:noFill/>
            <a:miter lim="800000"/>
            <a:headEnd type="none" w="sm" len="sm"/>
            <a:tailEnd type="none" w="sm" len="sm"/>
          </a:ln>
        </p:spPr>
        <p:txBody>
          <a:bodyPr/>
          <a:lstStyle/>
          <a:p>
            <a:pPr>
              <a:spcBef>
                <a:spcPct val="0"/>
              </a:spcBef>
            </a:pPr>
            <a:r>
              <a:rPr lang="de-DE" sz="2800">
                <a:solidFill>
                  <a:srgbClr val="004C4A"/>
                </a:solidFill>
              </a:rPr>
              <a:t>Dissoziation und Neurobiologie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idx="1"/>
          </p:nvPr>
        </p:nvSpPr>
        <p:spPr>
          <a:xfrm>
            <a:off x="514350" y="908720"/>
            <a:ext cx="5277222" cy="4525963"/>
          </a:xfrm>
        </p:spPr>
        <p:txBody>
          <a:bodyPr/>
          <a:lstStyle/>
          <a:p>
            <a:r>
              <a:rPr lang="de-DE" sz="2800" dirty="0">
                <a:solidFill>
                  <a:schemeClr val="accent2"/>
                </a:solidFill>
                <a:latin typeface="Arial" pitchFamily="34" charset="0"/>
                <a:cs typeface="Arial" pitchFamily="34" charset="0"/>
              </a:rPr>
              <a:t>Werden alle Menschen nach einem Trauma krank?</a:t>
            </a:r>
          </a:p>
          <a:p>
            <a:endParaRPr lang="de-DE" dirty="0"/>
          </a:p>
          <a:p>
            <a:r>
              <a:rPr lang="de-DE" sz="2400" dirty="0">
                <a:solidFill>
                  <a:schemeClr val="tx1"/>
                </a:solidFill>
                <a:latin typeface="Arial" pitchFamily="34" charset="0"/>
                <a:cs typeface="Arial" pitchFamily="34" charset="0"/>
              </a:rPr>
              <a:t>50-70% der Betroffenen (schwere Traumatisierung) werden krank.</a:t>
            </a:r>
          </a:p>
          <a:p>
            <a:endParaRPr lang="de-DE" sz="2400" dirty="0">
              <a:solidFill>
                <a:schemeClr val="tx1"/>
              </a:solidFill>
              <a:latin typeface="Arial" pitchFamily="34" charset="0"/>
              <a:cs typeface="Arial" pitchFamily="34" charset="0"/>
            </a:endParaRPr>
          </a:p>
          <a:p>
            <a:r>
              <a:rPr lang="de-DE" sz="2400" dirty="0">
                <a:solidFill>
                  <a:schemeClr val="tx1"/>
                </a:solidFill>
                <a:latin typeface="Arial" pitchFamily="34" charset="0"/>
                <a:cs typeface="Arial" pitchFamily="34" charset="0"/>
              </a:rPr>
              <a:t>30% der Betroffenen werden trotz schwerer Traumatisierung nicht</a:t>
            </a:r>
          </a:p>
          <a:p>
            <a:r>
              <a:rPr lang="de-DE" sz="2400" dirty="0">
                <a:solidFill>
                  <a:schemeClr val="tx1"/>
                </a:solidFill>
                <a:latin typeface="Arial" pitchFamily="34" charset="0"/>
                <a:cs typeface="Arial" pitchFamily="34" charset="0"/>
              </a:rPr>
              <a:t>behandlungsbedürftig krank.</a:t>
            </a:r>
          </a:p>
        </p:txBody>
      </p:sp>
      <p:pic>
        <p:nvPicPr>
          <p:cNvPr id="5" name="Picture 1030" descr="C:\Dokumente und Einstellungen\A.Eckhardt\Desktop\Eigene Scans\img081.jpg"/>
          <p:cNvPicPr>
            <a:picLocks noChangeAspect="1" noChangeArrowheads="1"/>
          </p:cNvPicPr>
          <p:nvPr/>
        </p:nvPicPr>
        <p:blipFill>
          <a:blip r:embed="rId2" cstate="print"/>
          <a:srcRect/>
          <a:stretch>
            <a:fillRect/>
          </a:stretch>
        </p:blipFill>
        <p:spPr bwMode="auto">
          <a:xfrm>
            <a:off x="5791572" y="692696"/>
            <a:ext cx="3888432" cy="5510212"/>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8882" name="Rectangle 2"/>
          <p:cNvSpPr>
            <a:spLocks noGrp="1" noChangeArrowheads="1"/>
          </p:cNvSpPr>
          <p:nvPr>
            <p:ph type="title"/>
          </p:nvPr>
        </p:nvSpPr>
        <p:spPr bwMode="auto">
          <a:xfrm>
            <a:off x="806524" y="381000"/>
            <a:ext cx="8153400" cy="1143000"/>
          </a:xfrm>
          <a:noFill/>
          <a:ln w="12700">
            <a:miter lim="800000"/>
            <a:headEnd type="none" w="sm" len="sm"/>
            <a:tailEnd type="none" w="sm" len="sm"/>
          </a:ln>
        </p:spPr>
        <p:txBody>
          <a:bodyPr vert="horz" wrap="square" lIns="91440" tIns="45720" rIns="91440" bIns="45720" numCol="1" anchor="t" anchorCtr="0" compatLnSpc="1">
            <a:prstTxWarp prst="textNoShape">
              <a:avLst/>
            </a:prstTxWarp>
          </a:bodyPr>
          <a:lstStyle/>
          <a:p>
            <a:r>
              <a:rPr lang="de-DE" sz="2800" dirty="0">
                <a:solidFill>
                  <a:schemeClr val="accent2"/>
                </a:solidFill>
                <a:latin typeface="Arial" charset="0"/>
              </a:rPr>
              <a:t>Wovon hängt der krankheitsverursachende (pathogene) Einfluss eines Traumas ab?</a:t>
            </a:r>
          </a:p>
        </p:txBody>
      </p:sp>
      <p:sp>
        <p:nvSpPr>
          <p:cNvPr id="1018883" name="Rectangle 3"/>
          <p:cNvSpPr>
            <a:spLocks noGrp="1" noChangeArrowheads="1"/>
          </p:cNvSpPr>
          <p:nvPr>
            <p:ph type="body" sz="half" idx="1"/>
          </p:nvPr>
        </p:nvSpPr>
        <p:spPr bwMode="auto">
          <a:xfrm>
            <a:off x="228600" y="1219200"/>
            <a:ext cx="8443292" cy="4946104"/>
          </a:xfrm>
          <a:noFill/>
          <a:ln w="12700">
            <a:miter lim="800000"/>
            <a:headEnd type="none" w="sm" len="sm"/>
            <a:tailEnd type="none" w="sm" len="sm"/>
          </a:ln>
        </p:spPr>
        <p:txBody>
          <a:bodyPr vert="horz" wrap="square" lIns="91440" tIns="45720" rIns="91440" bIns="45720" numCol="1" anchor="t" anchorCtr="0" compatLnSpc="1">
            <a:prstTxWarp prst="textNoShape">
              <a:avLst/>
            </a:prstTxWarp>
          </a:bodyPr>
          <a:lstStyle/>
          <a:p>
            <a:pPr>
              <a:lnSpc>
                <a:spcPct val="90000"/>
              </a:lnSpc>
              <a:buFont typeface="Wingdings" pitchFamily="2" charset="2"/>
              <a:buChar char="Ø"/>
            </a:pPr>
            <a:endParaRPr lang="en-US" sz="1800" dirty="0">
              <a:solidFill>
                <a:schemeClr val="tx1"/>
              </a:solidFill>
              <a:latin typeface="Arial" charset="0"/>
            </a:endParaRPr>
          </a:p>
          <a:p>
            <a:pPr>
              <a:lnSpc>
                <a:spcPct val="90000"/>
              </a:lnSpc>
              <a:buFont typeface="Wingdings" pitchFamily="2" charset="2"/>
              <a:buNone/>
            </a:pPr>
            <a:endParaRPr lang="en-US" sz="2000" dirty="0">
              <a:solidFill>
                <a:schemeClr val="tx1"/>
              </a:solidFill>
              <a:latin typeface="Arial" charset="0"/>
            </a:endParaRPr>
          </a:p>
          <a:p>
            <a:pPr>
              <a:lnSpc>
                <a:spcPct val="90000"/>
              </a:lnSpc>
              <a:buFont typeface="Arial" pitchFamily="34" charset="0"/>
              <a:buChar char="•"/>
            </a:pPr>
            <a:r>
              <a:rPr lang="en-US" sz="2000" dirty="0" err="1">
                <a:solidFill>
                  <a:schemeClr val="tx1"/>
                </a:solidFill>
                <a:latin typeface="Arial" charset="0"/>
              </a:rPr>
              <a:t>Qualität</a:t>
            </a:r>
            <a:r>
              <a:rPr lang="en-US" sz="2000" dirty="0">
                <a:solidFill>
                  <a:schemeClr val="tx1"/>
                </a:solidFill>
                <a:latin typeface="Arial" charset="0"/>
              </a:rPr>
              <a:t> und </a:t>
            </a:r>
            <a:r>
              <a:rPr lang="en-US" sz="2000" dirty="0" err="1">
                <a:solidFill>
                  <a:schemeClr val="tx1"/>
                </a:solidFill>
                <a:latin typeface="Arial" charset="0"/>
              </a:rPr>
              <a:t>Quantität</a:t>
            </a:r>
            <a:r>
              <a:rPr lang="en-US" sz="2000" dirty="0">
                <a:solidFill>
                  <a:schemeClr val="tx1"/>
                </a:solidFill>
                <a:latin typeface="Arial" charset="0"/>
              </a:rPr>
              <a:t> des Traumas ?</a:t>
            </a:r>
          </a:p>
          <a:p>
            <a:pPr>
              <a:lnSpc>
                <a:spcPct val="90000"/>
              </a:lnSpc>
              <a:buFont typeface="Arial" pitchFamily="34" charset="0"/>
              <a:buChar char="•"/>
            </a:pPr>
            <a:r>
              <a:rPr lang="en-US" sz="2000" dirty="0">
                <a:solidFill>
                  <a:schemeClr val="tx1"/>
                </a:solidFill>
                <a:latin typeface="Arial" charset="0"/>
              </a:rPr>
              <a:t>Personal </a:t>
            </a:r>
            <a:r>
              <a:rPr lang="en-US" sz="2000" dirty="0" err="1">
                <a:solidFill>
                  <a:schemeClr val="tx1"/>
                </a:solidFill>
                <a:latin typeface="Arial" charset="0"/>
              </a:rPr>
              <a:t>oder</a:t>
            </a:r>
            <a:r>
              <a:rPr lang="en-US" sz="2000" dirty="0">
                <a:solidFill>
                  <a:schemeClr val="tx1"/>
                </a:solidFill>
                <a:latin typeface="Arial" charset="0"/>
              </a:rPr>
              <a:t> </a:t>
            </a:r>
            <a:r>
              <a:rPr lang="en-US" sz="2000" dirty="0" err="1">
                <a:solidFill>
                  <a:schemeClr val="tx1"/>
                </a:solidFill>
                <a:latin typeface="Arial" charset="0"/>
              </a:rPr>
              <a:t>apersonal</a:t>
            </a:r>
            <a:r>
              <a:rPr lang="en-US" sz="2000" dirty="0">
                <a:solidFill>
                  <a:schemeClr val="tx1"/>
                </a:solidFill>
                <a:latin typeface="Arial" charset="0"/>
              </a:rPr>
              <a:t> ?</a:t>
            </a:r>
          </a:p>
          <a:p>
            <a:pPr>
              <a:lnSpc>
                <a:spcPct val="90000"/>
              </a:lnSpc>
              <a:buFont typeface="Arial" pitchFamily="34" charset="0"/>
              <a:buChar char="•"/>
            </a:pPr>
            <a:r>
              <a:rPr lang="en-US" sz="2000" dirty="0" err="1">
                <a:solidFill>
                  <a:schemeClr val="tx1"/>
                </a:solidFill>
                <a:latin typeface="Arial" charset="0"/>
              </a:rPr>
              <a:t>Intrafamiliär</a:t>
            </a:r>
            <a:r>
              <a:rPr lang="en-US" sz="2000" dirty="0">
                <a:solidFill>
                  <a:schemeClr val="tx1"/>
                </a:solidFill>
                <a:latin typeface="Arial" charset="0"/>
              </a:rPr>
              <a:t> </a:t>
            </a:r>
            <a:r>
              <a:rPr lang="en-US" sz="2000" dirty="0" err="1">
                <a:solidFill>
                  <a:schemeClr val="tx1"/>
                </a:solidFill>
                <a:latin typeface="Arial" charset="0"/>
              </a:rPr>
              <a:t>oder</a:t>
            </a:r>
            <a:r>
              <a:rPr lang="en-US" sz="2000" dirty="0">
                <a:solidFill>
                  <a:schemeClr val="tx1"/>
                </a:solidFill>
                <a:latin typeface="Arial" charset="0"/>
              </a:rPr>
              <a:t> </a:t>
            </a:r>
            <a:r>
              <a:rPr lang="en-US" sz="2000" dirty="0" err="1">
                <a:solidFill>
                  <a:schemeClr val="tx1"/>
                </a:solidFill>
                <a:latin typeface="Arial" charset="0"/>
              </a:rPr>
              <a:t>fremde</a:t>
            </a:r>
            <a:r>
              <a:rPr lang="en-US" sz="2000" dirty="0">
                <a:solidFill>
                  <a:schemeClr val="tx1"/>
                </a:solidFill>
                <a:latin typeface="Arial" charset="0"/>
              </a:rPr>
              <a:t> Person?</a:t>
            </a:r>
          </a:p>
          <a:p>
            <a:pPr>
              <a:lnSpc>
                <a:spcPct val="90000"/>
              </a:lnSpc>
              <a:buFont typeface="Arial" pitchFamily="34" charset="0"/>
              <a:buChar char="•"/>
            </a:pPr>
            <a:r>
              <a:rPr lang="en-US" sz="2000" dirty="0" err="1">
                <a:solidFill>
                  <a:schemeClr val="tx1"/>
                </a:solidFill>
                <a:latin typeface="Arial" charset="0"/>
              </a:rPr>
              <a:t>Mitwissen</a:t>
            </a:r>
            <a:r>
              <a:rPr lang="en-US" sz="2000" dirty="0">
                <a:solidFill>
                  <a:schemeClr val="tx1"/>
                </a:solidFill>
                <a:latin typeface="Arial" charset="0"/>
              </a:rPr>
              <a:t> </a:t>
            </a:r>
            <a:r>
              <a:rPr lang="en-US" sz="2000" dirty="0" err="1">
                <a:solidFill>
                  <a:schemeClr val="tx1"/>
                </a:solidFill>
                <a:latin typeface="Arial" charset="0"/>
              </a:rPr>
              <a:t>anderer</a:t>
            </a:r>
            <a:r>
              <a:rPr lang="en-US" sz="2000" dirty="0">
                <a:solidFill>
                  <a:schemeClr val="tx1"/>
                </a:solidFill>
                <a:latin typeface="Arial" charset="0"/>
              </a:rPr>
              <a:t> </a:t>
            </a:r>
            <a:r>
              <a:rPr lang="en-US" sz="2000" dirty="0" err="1">
                <a:solidFill>
                  <a:schemeClr val="tx1"/>
                </a:solidFill>
                <a:latin typeface="Arial" charset="0"/>
              </a:rPr>
              <a:t>naher</a:t>
            </a:r>
            <a:r>
              <a:rPr lang="en-US" sz="2000" dirty="0">
                <a:solidFill>
                  <a:schemeClr val="tx1"/>
                </a:solidFill>
                <a:latin typeface="Arial" charset="0"/>
              </a:rPr>
              <a:t> </a:t>
            </a:r>
            <a:r>
              <a:rPr lang="en-US" sz="2000" dirty="0" err="1">
                <a:solidFill>
                  <a:schemeClr val="tx1"/>
                </a:solidFill>
                <a:latin typeface="Arial" charset="0"/>
              </a:rPr>
              <a:t>Bezugspersonen</a:t>
            </a:r>
            <a:r>
              <a:rPr lang="en-US" sz="2000" dirty="0">
                <a:solidFill>
                  <a:schemeClr val="tx1"/>
                </a:solidFill>
                <a:latin typeface="Arial" charset="0"/>
              </a:rPr>
              <a:t>?</a:t>
            </a:r>
          </a:p>
          <a:p>
            <a:pPr>
              <a:lnSpc>
                <a:spcPct val="90000"/>
              </a:lnSpc>
              <a:buFont typeface="Arial" pitchFamily="34" charset="0"/>
              <a:buChar char="•"/>
            </a:pPr>
            <a:r>
              <a:rPr lang="en-US" sz="2000" dirty="0" err="1">
                <a:solidFill>
                  <a:schemeClr val="tx1"/>
                </a:solidFill>
                <a:latin typeface="Arial" charset="0"/>
              </a:rPr>
              <a:t>Seelisches</a:t>
            </a:r>
            <a:r>
              <a:rPr lang="en-US" sz="2000" dirty="0">
                <a:solidFill>
                  <a:schemeClr val="tx1"/>
                </a:solidFill>
                <a:latin typeface="Arial" charset="0"/>
              </a:rPr>
              <a:t> </a:t>
            </a:r>
            <a:r>
              <a:rPr lang="en-US" sz="2000" dirty="0" err="1">
                <a:solidFill>
                  <a:schemeClr val="tx1"/>
                </a:solidFill>
                <a:latin typeface="Arial" charset="0"/>
              </a:rPr>
              <a:t>Entwicklungsstadium</a:t>
            </a:r>
            <a:r>
              <a:rPr lang="en-US" sz="2000" dirty="0">
                <a:solidFill>
                  <a:schemeClr val="tx1"/>
                </a:solidFill>
                <a:latin typeface="Arial" charset="0"/>
              </a:rPr>
              <a:t> auf das </a:t>
            </a:r>
            <a:r>
              <a:rPr lang="en-US" sz="2000" dirty="0" err="1">
                <a:solidFill>
                  <a:schemeClr val="tx1"/>
                </a:solidFill>
                <a:latin typeface="Arial" charset="0"/>
              </a:rPr>
              <a:t>das</a:t>
            </a:r>
            <a:r>
              <a:rPr lang="en-US" sz="2000" dirty="0">
                <a:solidFill>
                  <a:schemeClr val="tx1"/>
                </a:solidFill>
                <a:latin typeface="Arial" charset="0"/>
              </a:rPr>
              <a:t> Trauma </a:t>
            </a:r>
            <a:r>
              <a:rPr lang="en-US" sz="2000" dirty="0" err="1">
                <a:solidFill>
                  <a:schemeClr val="tx1"/>
                </a:solidFill>
                <a:latin typeface="Arial" charset="0"/>
              </a:rPr>
              <a:t>trifft</a:t>
            </a:r>
            <a:endParaRPr lang="en-US" sz="2000" dirty="0">
              <a:solidFill>
                <a:schemeClr val="tx1"/>
              </a:solidFill>
              <a:latin typeface="Arial" charset="0"/>
            </a:endParaRPr>
          </a:p>
          <a:p>
            <a:pPr>
              <a:lnSpc>
                <a:spcPct val="90000"/>
              </a:lnSpc>
              <a:buFont typeface="Arial" pitchFamily="34" charset="0"/>
              <a:buChar char="•"/>
            </a:pPr>
            <a:r>
              <a:rPr lang="en-US" sz="2000" dirty="0" err="1">
                <a:solidFill>
                  <a:schemeClr val="tx1"/>
                </a:solidFill>
                <a:latin typeface="Arial" charset="0"/>
              </a:rPr>
              <a:t>Subjektive</a:t>
            </a:r>
            <a:r>
              <a:rPr lang="en-US" sz="2000" dirty="0">
                <a:solidFill>
                  <a:schemeClr val="tx1"/>
                </a:solidFill>
                <a:latin typeface="Arial" charset="0"/>
              </a:rPr>
              <a:t> </a:t>
            </a:r>
            <a:r>
              <a:rPr lang="en-US" sz="2000" dirty="0" err="1">
                <a:solidFill>
                  <a:schemeClr val="tx1"/>
                </a:solidFill>
                <a:latin typeface="Arial" charset="0"/>
              </a:rPr>
              <a:t>traumaspezifische</a:t>
            </a:r>
            <a:r>
              <a:rPr lang="en-US" sz="2000" dirty="0">
                <a:solidFill>
                  <a:schemeClr val="tx1"/>
                </a:solidFill>
                <a:latin typeface="Arial" charset="0"/>
              </a:rPr>
              <a:t> </a:t>
            </a:r>
            <a:r>
              <a:rPr lang="en-US" sz="2000" dirty="0" err="1">
                <a:solidFill>
                  <a:schemeClr val="tx1"/>
                </a:solidFill>
                <a:latin typeface="Arial" charset="0"/>
              </a:rPr>
              <a:t>Bedeutung</a:t>
            </a:r>
            <a:endParaRPr lang="en-US" sz="2000" dirty="0">
              <a:solidFill>
                <a:schemeClr val="tx1"/>
              </a:solidFill>
              <a:latin typeface="Arial" charset="0"/>
            </a:endParaRPr>
          </a:p>
          <a:p>
            <a:pPr>
              <a:lnSpc>
                <a:spcPct val="90000"/>
              </a:lnSpc>
              <a:buFont typeface="Arial" pitchFamily="34" charset="0"/>
              <a:buChar char="•"/>
            </a:pPr>
            <a:r>
              <a:rPr lang="en-US" sz="2000" dirty="0" err="1">
                <a:solidFill>
                  <a:schemeClr val="tx1"/>
                </a:solidFill>
                <a:latin typeface="Arial" charset="0"/>
              </a:rPr>
              <a:t>Lebenssituation</a:t>
            </a:r>
            <a:r>
              <a:rPr lang="en-US" sz="2000" dirty="0">
                <a:solidFill>
                  <a:schemeClr val="tx1"/>
                </a:solidFill>
                <a:latin typeface="Arial" charset="0"/>
              </a:rPr>
              <a:t>? </a:t>
            </a:r>
            <a:r>
              <a:rPr lang="en-US" sz="2000" dirty="0" err="1">
                <a:solidFill>
                  <a:schemeClr val="tx1"/>
                </a:solidFill>
                <a:latin typeface="Arial" charset="0"/>
              </a:rPr>
              <a:t>Weitere</a:t>
            </a:r>
            <a:r>
              <a:rPr lang="en-US" sz="2000" dirty="0">
                <a:solidFill>
                  <a:schemeClr val="tx1"/>
                </a:solidFill>
                <a:latin typeface="Arial" charset="0"/>
              </a:rPr>
              <a:t> </a:t>
            </a:r>
            <a:r>
              <a:rPr lang="en-US" sz="2000" dirty="0" err="1">
                <a:solidFill>
                  <a:schemeClr val="tx1"/>
                </a:solidFill>
                <a:latin typeface="Arial" charset="0"/>
              </a:rPr>
              <a:t>Belastungen</a:t>
            </a:r>
            <a:r>
              <a:rPr lang="en-US" sz="2000" dirty="0">
                <a:solidFill>
                  <a:schemeClr val="tx1"/>
                </a:solidFill>
                <a:latin typeface="Arial" charset="0"/>
              </a:rPr>
              <a:t> und </a:t>
            </a:r>
            <a:r>
              <a:rPr lang="en-US" sz="2000" dirty="0" err="1">
                <a:solidFill>
                  <a:schemeClr val="tx1"/>
                </a:solidFill>
                <a:latin typeface="Arial" charset="0"/>
              </a:rPr>
              <a:t>Stressfaktoren</a:t>
            </a:r>
            <a:r>
              <a:rPr lang="en-US" sz="2000" dirty="0">
                <a:solidFill>
                  <a:schemeClr val="tx1"/>
                </a:solidFill>
                <a:latin typeface="Arial" charset="0"/>
              </a:rPr>
              <a:t>?</a:t>
            </a:r>
          </a:p>
          <a:p>
            <a:pPr>
              <a:lnSpc>
                <a:spcPct val="90000"/>
              </a:lnSpc>
              <a:buFont typeface="Arial" pitchFamily="34" charset="0"/>
              <a:buChar char="•"/>
            </a:pPr>
            <a:r>
              <a:rPr lang="en-US" sz="2000" dirty="0" err="1">
                <a:solidFill>
                  <a:schemeClr val="tx1"/>
                </a:solidFill>
                <a:latin typeface="Arial" charset="0"/>
              </a:rPr>
              <a:t>Genetische</a:t>
            </a:r>
            <a:r>
              <a:rPr lang="en-US" sz="2000" dirty="0">
                <a:solidFill>
                  <a:schemeClr val="tx1"/>
                </a:solidFill>
                <a:latin typeface="Arial" charset="0"/>
              </a:rPr>
              <a:t> </a:t>
            </a:r>
            <a:r>
              <a:rPr lang="en-US" sz="2000" dirty="0" err="1">
                <a:solidFill>
                  <a:schemeClr val="tx1"/>
                </a:solidFill>
                <a:latin typeface="Arial" charset="0"/>
              </a:rPr>
              <a:t>Vorbelastungen</a:t>
            </a:r>
            <a:endParaRPr lang="en-US" sz="2000" dirty="0">
              <a:solidFill>
                <a:schemeClr val="tx1"/>
              </a:solidFill>
              <a:latin typeface="Arial" charset="0"/>
            </a:endParaRPr>
          </a:p>
          <a:p>
            <a:pPr>
              <a:lnSpc>
                <a:spcPct val="90000"/>
              </a:lnSpc>
              <a:buFont typeface="Arial" pitchFamily="34" charset="0"/>
              <a:buChar char="•"/>
            </a:pPr>
            <a:r>
              <a:rPr lang="en-US" sz="1800" dirty="0" err="1">
                <a:solidFill>
                  <a:schemeClr val="tx1"/>
                </a:solidFill>
                <a:latin typeface="Arial" charset="0"/>
              </a:rPr>
              <a:t>transgenerationelle</a:t>
            </a:r>
            <a:r>
              <a:rPr lang="en-US" sz="1800" dirty="0">
                <a:solidFill>
                  <a:schemeClr val="tx1"/>
                </a:solidFill>
                <a:latin typeface="Arial" charset="0"/>
              </a:rPr>
              <a:t> </a:t>
            </a:r>
            <a:r>
              <a:rPr lang="en-US" sz="1800" dirty="0" err="1">
                <a:solidFill>
                  <a:schemeClr val="tx1"/>
                </a:solidFill>
                <a:latin typeface="Arial" charset="0"/>
              </a:rPr>
              <a:t>Vulnerabilität</a:t>
            </a:r>
            <a:r>
              <a:rPr lang="en-US" sz="1800" dirty="0">
                <a:solidFill>
                  <a:schemeClr val="tx1"/>
                </a:solidFill>
                <a:latin typeface="Arial" charset="0"/>
              </a:rPr>
              <a:t> </a:t>
            </a:r>
            <a:r>
              <a:rPr lang="en-US" sz="1800" dirty="0" err="1">
                <a:solidFill>
                  <a:schemeClr val="tx1"/>
                </a:solidFill>
                <a:latin typeface="Arial" charset="0"/>
              </a:rPr>
              <a:t>bei</a:t>
            </a:r>
            <a:r>
              <a:rPr lang="en-US" sz="1800" dirty="0">
                <a:solidFill>
                  <a:schemeClr val="tx1"/>
                </a:solidFill>
                <a:latin typeface="Arial" charset="0"/>
              </a:rPr>
              <a:t> </a:t>
            </a:r>
            <a:r>
              <a:rPr lang="en-US" sz="1800" dirty="0" err="1">
                <a:solidFill>
                  <a:schemeClr val="tx1"/>
                </a:solidFill>
                <a:latin typeface="Arial" charset="0"/>
              </a:rPr>
              <a:t>schweren</a:t>
            </a:r>
            <a:r>
              <a:rPr lang="en-US" sz="1800" dirty="0">
                <a:solidFill>
                  <a:schemeClr val="tx1"/>
                </a:solidFill>
                <a:latin typeface="Arial" charset="0"/>
              </a:rPr>
              <a:t> </a:t>
            </a:r>
            <a:r>
              <a:rPr lang="en-US" sz="1800" dirty="0" err="1">
                <a:solidFill>
                  <a:schemeClr val="tx1"/>
                </a:solidFill>
                <a:latin typeface="Arial" charset="0"/>
              </a:rPr>
              <a:t>Traumatisierungen</a:t>
            </a:r>
            <a:endParaRPr lang="en-US" sz="1800" dirty="0">
              <a:solidFill>
                <a:schemeClr val="tx1"/>
              </a:solidFill>
              <a:latin typeface="Arial" charset="0"/>
            </a:endParaRPr>
          </a:p>
          <a:p>
            <a:pPr>
              <a:lnSpc>
                <a:spcPct val="90000"/>
              </a:lnSpc>
            </a:pPr>
            <a:r>
              <a:rPr lang="en-US" sz="1600" dirty="0">
                <a:solidFill>
                  <a:schemeClr val="tx1"/>
                </a:solidFill>
                <a:latin typeface="Arial" charset="0"/>
              </a:rPr>
              <a:t>      (</a:t>
            </a:r>
            <a:r>
              <a:rPr lang="en-US" sz="1600" dirty="0" err="1">
                <a:solidFill>
                  <a:schemeClr val="tx1"/>
                </a:solidFill>
                <a:latin typeface="Arial" charset="0"/>
              </a:rPr>
              <a:t>Meaney</a:t>
            </a:r>
            <a:r>
              <a:rPr lang="en-US" sz="1600" dirty="0">
                <a:solidFill>
                  <a:schemeClr val="tx1"/>
                </a:solidFill>
                <a:latin typeface="Arial" charset="0"/>
              </a:rPr>
              <a:t> et al, McGowan et al. 2009)</a:t>
            </a:r>
          </a:p>
          <a:p>
            <a:pPr>
              <a:lnSpc>
                <a:spcPct val="90000"/>
              </a:lnSpc>
              <a:buFont typeface="Arial" pitchFamily="34" charset="0"/>
              <a:buChar char="•"/>
            </a:pPr>
            <a:r>
              <a:rPr lang="en-US" sz="2000" dirty="0" err="1">
                <a:solidFill>
                  <a:schemeClr val="tx1"/>
                </a:solidFill>
                <a:latin typeface="Arial" charset="0"/>
              </a:rPr>
              <a:t>Ausprägung</a:t>
            </a:r>
            <a:r>
              <a:rPr lang="en-US" sz="2000" dirty="0">
                <a:solidFill>
                  <a:schemeClr val="tx1"/>
                </a:solidFill>
                <a:latin typeface="Arial" charset="0"/>
              </a:rPr>
              <a:t> </a:t>
            </a:r>
            <a:r>
              <a:rPr lang="en-US" sz="2000" dirty="0" err="1">
                <a:solidFill>
                  <a:schemeClr val="tx1"/>
                </a:solidFill>
                <a:latin typeface="Arial" charset="0"/>
              </a:rPr>
              <a:t>der</a:t>
            </a:r>
            <a:r>
              <a:rPr lang="en-US" sz="2000" dirty="0">
                <a:solidFill>
                  <a:schemeClr val="tx1"/>
                </a:solidFill>
                <a:latin typeface="Arial" charset="0"/>
              </a:rPr>
              <a:t> </a:t>
            </a:r>
            <a:r>
              <a:rPr lang="en-US" sz="2000" dirty="0" err="1">
                <a:solidFill>
                  <a:schemeClr val="tx1"/>
                </a:solidFill>
                <a:latin typeface="Arial" charset="0"/>
              </a:rPr>
              <a:t>Resilienzfaktoren</a:t>
            </a:r>
            <a:endParaRPr lang="en-US" sz="2000" dirty="0">
              <a:solidFill>
                <a:schemeClr val="tx1"/>
              </a:solidFill>
              <a:latin typeface="Arial" charset="0"/>
            </a:endParaRPr>
          </a:p>
          <a:p>
            <a:pPr>
              <a:lnSpc>
                <a:spcPct val="90000"/>
              </a:lnSpc>
              <a:buFont typeface="Wingdings" pitchFamily="2" charset="2"/>
              <a:buNone/>
            </a:pPr>
            <a:endParaRPr lang="en-US" sz="2000" dirty="0">
              <a:solidFill>
                <a:schemeClr val="tx1"/>
              </a:solidFill>
              <a:latin typeface="Arial" charset="0"/>
            </a:endParaRPr>
          </a:p>
          <a:p>
            <a:pPr>
              <a:lnSpc>
                <a:spcPct val="90000"/>
              </a:lnSpc>
              <a:buFont typeface="Wingdings" pitchFamily="2" charset="2"/>
              <a:buNone/>
            </a:pPr>
            <a:endParaRPr lang="en-US" sz="2000" dirty="0">
              <a:solidFill>
                <a:schemeClr val="tx1"/>
              </a:solidFill>
              <a:latin typeface="Arial" charset="0"/>
            </a:endParaRPr>
          </a:p>
          <a:p>
            <a:pPr>
              <a:lnSpc>
                <a:spcPct val="90000"/>
              </a:lnSpc>
              <a:buFont typeface="Wingdings" pitchFamily="2" charset="2"/>
              <a:buNone/>
            </a:pPr>
            <a:endParaRPr lang="en-US" sz="2000" dirty="0">
              <a:solidFill>
                <a:schemeClr val="tx1"/>
              </a:solidFill>
              <a:latin typeface="Arial" charset="0"/>
            </a:endParaRPr>
          </a:p>
        </p:txBody>
      </p:sp>
      <p:pic>
        <p:nvPicPr>
          <p:cNvPr id="4" name="Picture 4" descr="zwillinge%20sitzend[1]"/>
          <p:cNvPicPr>
            <a:picLocks noChangeAspect="1" noChangeArrowheads="1"/>
          </p:cNvPicPr>
          <p:nvPr/>
        </p:nvPicPr>
        <p:blipFill>
          <a:blip r:embed="rId2" cstate="print"/>
          <a:srcRect/>
          <a:stretch>
            <a:fillRect/>
          </a:stretch>
        </p:blipFill>
        <p:spPr bwMode="auto">
          <a:xfrm>
            <a:off x="7253846" y="3800450"/>
            <a:ext cx="2930214" cy="2436862"/>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609600" y="304800"/>
            <a:ext cx="8763000" cy="1143000"/>
          </a:xfrm>
          <a:noFill/>
        </p:spPr>
        <p:txBody>
          <a:bodyPr anchor="t"/>
          <a:lstStyle/>
          <a:p>
            <a:r>
              <a:rPr lang="de-DE" sz="2800">
                <a:solidFill>
                  <a:srgbClr val="004C4A"/>
                </a:solidFill>
                <a:latin typeface="Arial" charset="0"/>
              </a:rPr>
              <a:t>Dissoziation </a:t>
            </a:r>
          </a:p>
        </p:txBody>
      </p:sp>
      <p:pic>
        <p:nvPicPr>
          <p:cNvPr id="67587" name="Picture 7" descr="C:\Dokumente und Einstellungen\a.eckhardt\Eigene Dateien\Eigene Bilder\Model 6200.jpg"/>
          <p:cNvPicPr>
            <a:picLocks noChangeAspect="1" noChangeArrowheads="1"/>
          </p:cNvPicPr>
          <p:nvPr/>
        </p:nvPicPr>
        <p:blipFill>
          <a:blip r:embed="rId2" cstate="print"/>
          <a:srcRect/>
          <a:stretch>
            <a:fillRect/>
          </a:stretch>
        </p:blipFill>
        <p:spPr bwMode="auto">
          <a:xfrm>
            <a:off x="301625" y="998538"/>
            <a:ext cx="9756775" cy="5326062"/>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914400" y="304800"/>
            <a:ext cx="8153400" cy="1143000"/>
          </a:xfrm>
        </p:spPr>
        <p:txBody>
          <a:bodyPr anchor="t"/>
          <a:lstStyle/>
          <a:p>
            <a:r>
              <a:rPr lang="de-DE" sz="2400" b="1">
                <a:solidFill>
                  <a:srgbClr val="000099"/>
                </a:solidFill>
                <a:latin typeface="Arial" charset="0"/>
              </a:rPr>
              <a:t>Posttraumatische Gedächtnisstörungen</a:t>
            </a:r>
          </a:p>
        </p:txBody>
      </p:sp>
      <p:sp>
        <p:nvSpPr>
          <p:cNvPr id="46083" name="Rectangle 3"/>
          <p:cNvSpPr>
            <a:spLocks noGrp="1" noChangeArrowheads="1"/>
          </p:cNvSpPr>
          <p:nvPr>
            <p:ph type="body" sz="half" idx="1"/>
          </p:nvPr>
        </p:nvSpPr>
        <p:spPr>
          <a:xfrm>
            <a:off x="457200" y="1295400"/>
            <a:ext cx="6553200" cy="4114800"/>
          </a:xfrm>
        </p:spPr>
        <p:txBody>
          <a:bodyPr/>
          <a:lstStyle/>
          <a:p>
            <a:pPr>
              <a:lnSpc>
                <a:spcPct val="90000"/>
              </a:lnSpc>
              <a:buFont typeface="Wingdings" pitchFamily="2" charset="2"/>
              <a:buChar char="Ø"/>
            </a:pPr>
            <a:r>
              <a:rPr lang="en-US" sz="2000" dirty="0" err="1">
                <a:latin typeface="Arial" charset="0"/>
              </a:rPr>
              <a:t>Gefühl</a:t>
            </a:r>
            <a:r>
              <a:rPr lang="en-US" sz="2000" dirty="0">
                <a:latin typeface="Arial" charset="0"/>
              </a:rPr>
              <a:t> des </a:t>
            </a:r>
            <a:r>
              <a:rPr lang="en-US" sz="2000" dirty="0" err="1">
                <a:latin typeface="Arial" charset="0"/>
              </a:rPr>
              <a:t>erneuten</a:t>
            </a:r>
            <a:r>
              <a:rPr lang="en-US" sz="2000" dirty="0">
                <a:latin typeface="Arial" charset="0"/>
              </a:rPr>
              <a:t> </a:t>
            </a:r>
            <a:r>
              <a:rPr lang="en-US" sz="2000" dirty="0" err="1">
                <a:latin typeface="Arial" charset="0"/>
              </a:rPr>
              <a:t>Wiedererlebens</a:t>
            </a:r>
            <a:endParaRPr lang="en-US" sz="2000" dirty="0">
              <a:latin typeface="Arial" charset="0"/>
            </a:endParaRPr>
          </a:p>
          <a:p>
            <a:pPr>
              <a:lnSpc>
                <a:spcPct val="90000"/>
              </a:lnSpc>
              <a:buFont typeface="Wingdings" pitchFamily="2" charset="2"/>
              <a:buChar char="Ø"/>
            </a:pPr>
            <a:endParaRPr lang="en-US" sz="2000" dirty="0">
              <a:latin typeface="Arial" charset="0"/>
            </a:endParaRPr>
          </a:p>
          <a:p>
            <a:pPr>
              <a:lnSpc>
                <a:spcPct val="90000"/>
              </a:lnSpc>
              <a:buFont typeface="Wingdings" pitchFamily="2" charset="2"/>
              <a:buChar char="Ø"/>
            </a:pPr>
            <a:r>
              <a:rPr lang="en-US" sz="2000" dirty="0" err="1">
                <a:latin typeface="Arial" charset="0"/>
              </a:rPr>
              <a:t>Neuronales</a:t>
            </a:r>
            <a:r>
              <a:rPr lang="en-US" sz="2000" dirty="0">
                <a:latin typeface="Arial" charset="0"/>
              </a:rPr>
              <a:t> </a:t>
            </a:r>
            <a:r>
              <a:rPr lang="en-US" sz="2000" dirty="0" err="1">
                <a:latin typeface="Arial" charset="0"/>
              </a:rPr>
              <a:t>Traumaerinnerungsnetz</a:t>
            </a:r>
            <a:r>
              <a:rPr lang="en-US" sz="2000" dirty="0">
                <a:latin typeface="Arial" charset="0"/>
              </a:rPr>
              <a:t>:</a:t>
            </a:r>
          </a:p>
          <a:p>
            <a:pPr>
              <a:lnSpc>
                <a:spcPct val="90000"/>
              </a:lnSpc>
              <a:buFont typeface="Wingdings" pitchFamily="2" charset="2"/>
              <a:buNone/>
            </a:pPr>
            <a:r>
              <a:rPr lang="en-US" sz="2000" dirty="0">
                <a:latin typeface="Arial" charset="0"/>
              </a:rPr>
              <a:t>      </a:t>
            </a:r>
            <a:r>
              <a:rPr lang="en-US" sz="2000" dirty="0" err="1">
                <a:latin typeface="Arial" charset="0"/>
              </a:rPr>
              <a:t>Hyperstabile</a:t>
            </a:r>
            <a:r>
              <a:rPr lang="en-US" sz="2000" dirty="0">
                <a:latin typeface="Arial" charset="0"/>
              </a:rPr>
              <a:t> </a:t>
            </a:r>
            <a:r>
              <a:rPr lang="en-US" sz="2000" dirty="0" err="1">
                <a:latin typeface="Arial" charset="0"/>
              </a:rPr>
              <a:t>Netzwerkstrukturen</a:t>
            </a:r>
            <a:r>
              <a:rPr lang="en-US" sz="2000" dirty="0">
                <a:latin typeface="Arial" charset="0"/>
              </a:rPr>
              <a:t> </a:t>
            </a:r>
            <a:r>
              <a:rPr lang="en-US" sz="2000" dirty="0">
                <a:latin typeface="Arial" charset="0"/>
                <a:sym typeface="Wingdings" pitchFamily="2" charset="2"/>
              </a:rPr>
              <a:t></a:t>
            </a:r>
            <a:r>
              <a:rPr lang="en-US" sz="2000" dirty="0">
                <a:latin typeface="Arial" charset="0"/>
              </a:rPr>
              <a:t> </a:t>
            </a:r>
          </a:p>
          <a:p>
            <a:pPr>
              <a:lnSpc>
                <a:spcPct val="90000"/>
              </a:lnSpc>
              <a:buFont typeface="Wingdings" pitchFamily="2" charset="2"/>
              <a:buNone/>
            </a:pPr>
            <a:r>
              <a:rPr lang="en-US" sz="2000" dirty="0">
                <a:latin typeface="Arial" charset="0"/>
              </a:rPr>
              <a:t>      </a:t>
            </a:r>
            <a:r>
              <a:rPr lang="en-US" sz="2000" dirty="0" err="1">
                <a:latin typeface="Arial" charset="0"/>
              </a:rPr>
              <a:t>behindertes</a:t>
            </a:r>
            <a:r>
              <a:rPr lang="en-US" sz="2000" dirty="0">
                <a:latin typeface="Arial" charset="0"/>
              </a:rPr>
              <a:t> </a:t>
            </a:r>
            <a:r>
              <a:rPr lang="en-US" sz="2000" dirty="0" err="1">
                <a:latin typeface="Arial" charset="0"/>
              </a:rPr>
              <a:t>Neulernen</a:t>
            </a:r>
            <a:r>
              <a:rPr lang="en-US" sz="2000" dirty="0">
                <a:latin typeface="Arial" charset="0"/>
              </a:rPr>
              <a:t>, </a:t>
            </a:r>
            <a:r>
              <a:rPr lang="en-US" sz="2000" dirty="0" err="1">
                <a:latin typeface="Arial" charset="0"/>
              </a:rPr>
              <a:t>verzögerte</a:t>
            </a:r>
            <a:r>
              <a:rPr lang="en-US" sz="2000" dirty="0">
                <a:latin typeface="Arial" charset="0"/>
              </a:rPr>
              <a:t> Habituation</a:t>
            </a:r>
          </a:p>
          <a:p>
            <a:pPr>
              <a:lnSpc>
                <a:spcPct val="90000"/>
              </a:lnSpc>
              <a:buFont typeface="Wingdings" pitchFamily="2" charset="2"/>
              <a:buNone/>
            </a:pPr>
            <a:r>
              <a:rPr lang="en-US" sz="2000" dirty="0">
                <a:latin typeface="Arial" charset="0"/>
              </a:rPr>
              <a:t>   </a:t>
            </a:r>
          </a:p>
          <a:p>
            <a:pPr>
              <a:lnSpc>
                <a:spcPct val="90000"/>
              </a:lnSpc>
              <a:buFont typeface="Wingdings" pitchFamily="2" charset="2"/>
              <a:buChar char="Ø"/>
            </a:pPr>
            <a:r>
              <a:rPr lang="en-US" sz="2000" dirty="0" err="1">
                <a:latin typeface="Arial" charset="0"/>
              </a:rPr>
              <a:t>Sensitivierungs</a:t>
            </a:r>
            <a:r>
              <a:rPr lang="en-US" sz="2000" dirty="0">
                <a:latin typeface="Arial" charset="0"/>
              </a:rPr>
              <a:t>- </a:t>
            </a:r>
            <a:r>
              <a:rPr lang="en-US" sz="2000" dirty="0" err="1">
                <a:latin typeface="Arial" charset="0"/>
              </a:rPr>
              <a:t>oder</a:t>
            </a:r>
            <a:r>
              <a:rPr lang="en-US" sz="2000" dirty="0">
                <a:latin typeface="Arial" charset="0"/>
              </a:rPr>
              <a:t> </a:t>
            </a:r>
            <a:r>
              <a:rPr lang="en-US" sz="2000" dirty="0" err="1">
                <a:latin typeface="Arial" charset="0"/>
              </a:rPr>
              <a:t>Kindlingprozesse</a:t>
            </a:r>
            <a:r>
              <a:rPr lang="en-US" sz="2000" dirty="0">
                <a:latin typeface="Arial" charset="0"/>
              </a:rPr>
              <a:t>: </a:t>
            </a:r>
            <a:r>
              <a:rPr lang="en-US" sz="2000" dirty="0" err="1">
                <a:latin typeface="Arial" charset="0"/>
              </a:rPr>
              <a:t>schnelleres</a:t>
            </a:r>
            <a:r>
              <a:rPr lang="en-US" sz="2000" dirty="0">
                <a:latin typeface="Arial" charset="0"/>
              </a:rPr>
              <a:t> </a:t>
            </a:r>
            <a:r>
              <a:rPr lang="en-US" sz="2000" dirty="0" err="1">
                <a:latin typeface="Arial" charset="0"/>
              </a:rPr>
              <a:t>Ansprechen</a:t>
            </a:r>
            <a:r>
              <a:rPr lang="en-US" sz="2000" dirty="0">
                <a:latin typeface="Arial" charset="0"/>
              </a:rPr>
              <a:t> auf </a:t>
            </a:r>
            <a:r>
              <a:rPr lang="en-US" sz="2000" dirty="0" err="1">
                <a:latin typeface="Arial" charset="0"/>
              </a:rPr>
              <a:t>immer</a:t>
            </a:r>
            <a:r>
              <a:rPr lang="en-US" sz="2000" dirty="0">
                <a:latin typeface="Arial" charset="0"/>
              </a:rPr>
              <a:t> </a:t>
            </a:r>
            <a:r>
              <a:rPr lang="en-US" sz="2000" dirty="0" err="1">
                <a:latin typeface="Arial" charset="0"/>
              </a:rPr>
              <a:t>geringere</a:t>
            </a:r>
            <a:r>
              <a:rPr lang="en-US" sz="2000" dirty="0">
                <a:latin typeface="Arial" charset="0"/>
              </a:rPr>
              <a:t> </a:t>
            </a:r>
            <a:r>
              <a:rPr lang="en-US" sz="2000" dirty="0" err="1">
                <a:latin typeface="Arial" charset="0"/>
              </a:rPr>
              <a:t>Reize</a:t>
            </a:r>
            <a:endParaRPr lang="en-US" sz="2000" dirty="0">
              <a:latin typeface="Arial" charset="0"/>
            </a:endParaRPr>
          </a:p>
          <a:p>
            <a:pPr>
              <a:lnSpc>
                <a:spcPct val="90000"/>
              </a:lnSpc>
              <a:buFont typeface="Wingdings" pitchFamily="2" charset="2"/>
              <a:buChar char="Ø"/>
            </a:pPr>
            <a:r>
              <a:rPr lang="en-US" sz="2000" dirty="0" err="1">
                <a:latin typeface="Arial" charset="0"/>
              </a:rPr>
              <a:t>Nebeneinander</a:t>
            </a:r>
            <a:r>
              <a:rPr lang="en-US" sz="2000" dirty="0">
                <a:latin typeface="Arial" charset="0"/>
              </a:rPr>
              <a:t> von </a:t>
            </a:r>
            <a:r>
              <a:rPr lang="en-US" sz="2000" dirty="0" err="1">
                <a:latin typeface="Arial" charset="0"/>
              </a:rPr>
              <a:t>Hypermnesie</a:t>
            </a:r>
            <a:r>
              <a:rPr lang="en-US" sz="2000" dirty="0">
                <a:latin typeface="Arial" charset="0"/>
              </a:rPr>
              <a:t> und </a:t>
            </a:r>
            <a:r>
              <a:rPr lang="en-US" sz="2000" dirty="0" err="1">
                <a:latin typeface="Arial" charset="0"/>
              </a:rPr>
              <a:t>Amnesie</a:t>
            </a:r>
            <a:endParaRPr lang="en-US" sz="2000" dirty="0">
              <a:latin typeface="Arial" charset="0"/>
            </a:endParaRPr>
          </a:p>
          <a:p>
            <a:pPr>
              <a:lnSpc>
                <a:spcPct val="90000"/>
              </a:lnSpc>
              <a:buFont typeface="Wingdings" pitchFamily="2" charset="2"/>
              <a:buChar char="Ø"/>
            </a:pPr>
            <a:endParaRPr lang="en-US" sz="2000" dirty="0">
              <a:latin typeface="Arial" charset="0"/>
            </a:endParaRPr>
          </a:p>
          <a:p>
            <a:pPr>
              <a:lnSpc>
                <a:spcPct val="90000"/>
              </a:lnSpc>
              <a:buFont typeface="Wingdings" pitchFamily="2" charset="2"/>
              <a:buChar char="Ø"/>
            </a:pPr>
            <a:r>
              <a:rPr lang="en-US" sz="2000" dirty="0">
                <a:latin typeface="Arial" charset="0"/>
              </a:rPr>
              <a:t>Intrusive </a:t>
            </a:r>
            <a:r>
              <a:rPr lang="en-US" sz="2000" dirty="0" err="1">
                <a:latin typeface="Arial" charset="0"/>
              </a:rPr>
              <a:t>Erinnerungen</a:t>
            </a:r>
            <a:r>
              <a:rPr lang="en-US" sz="2000" dirty="0">
                <a:latin typeface="Arial" charset="0"/>
              </a:rPr>
              <a:t> (flashbacks, </a:t>
            </a:r>
            <a:r>
              <a:rPr lang="en-US" sz="2000" dirty="0" err="1">
                <a:latin typeface="Arial" charset="0"/>
              </a:rPr>
              <a:t>getriggerte</a:t>
            </a:r>
            <a:r>
              <a:rPr lang="en-US" sz="2000" dirty="0">
                <a:latin typeface="Arial" charset="0"/>
              </a:rPr>
              <a:t> </a:t>
            </a:r>
            <a:r>
              <a:rPr lang="en-US" sz="2000" dirty="0" err="1">
                <a:latin typeface="Arial" charset="0"/>
              </a:rPr>
              <a:t>Wiedererinnerung</a:t>
            </a:r>
            <a:r>
              <a:rPr lang="en-US" sz="2000" dirty="0">
                <a:latin typeface="Arial" charset="0"/>
              </a:rPr>
              <a:t>, </a:t>
            </a:r>
            <a:r>
              <a:rPr lang="en-US" sz="2000" dirty="0" err="1">
                <a:latin typeface="Arial" charset="0"/>
              </a:rPr>
              <a:t>Albträume</a:t>
            </a:r>
            <a:r>
              <a:rPr lang="en-US" sz="2000" dirty="0">
                <a:latin typeface="Arial" charset="0"/>
              </a:rPr>
              <a:t>)</a:t>
            </a:r>
          </a:p>
          <a:p>
            <a:pPr>
              <a:lnSpc>
                <a:spcPct val="90000"/>
              </a:lnSpc>
              <a:buFont typeface="Wingdings" pitchFamily="2" charset="2"/>
              <a:buNone/>
            </a:pPr>
            <a:endParaRPr lang="en-US" sz="2000" dirty="0">
              <a:latin typeface="Arial" charset="0"/>
            </a:endParaRPr>
          </a:p>
          <a:p>
            <a:pPr>
              <a:lnSpc>
                <a:spcPct val="90000"/>
              </a:lnSpc>
              <a:buFont typeface="Wingdings" pitchFamily="2" charset="2"/>
              <a:buNone/>
            </a:pPr>
            <a:endParaRPr lang="en-US" sz="1800" b="1" dirty="0">
              <a:latin typeface="Arial" charset="0"/>
            </a:endParaRPr>
          </a:p>
          <a:p>
            <a:pPr>
              <a:lnSpc>
                <a:spcPct val="90000"/>
              </a:lnSpc>
              <a:buFont typeface="Wingdings" pitchFamily="2" charset="2"/>
              <a:buChar char="Ø"/>
            </a:pPr>
            <a:endParaRPr lang="en-US" sz="1800" b="1" dirty="0">
              <a:latin typeface="Arial" charset="0"/>
            </a:endParaRPr>
          </a:p>
          <a:p>
            <a:pPr>
              <a:lnSpc>
                <a:spcPct val="90000"/>
              </a:lnSpc>
              <a:buFont typeface="Wingdings" pitchFamily="2" charset="2"/>
              <a:buChar char="Ø"/>
            </a:pPr>
            <a:endParaRPr lang="en-US" sz="1800" b="1" dirty="0">
              <a:latin typeface="Arial" charset="0"/>
            </a:endParaRPr>
          </a:p>
          <a:p>
            <a:pPr>
              <a:lnSpc>
                <a:spcPct val="90000"/>
              </a:lnSpc>
              <a:buFont typeface="Wingdings" pitchFamily="2" charset="2"/>
              <a:buNone/>
            </a:pPr>
            <a:endParaRPr lang="en-US" sz="1800" dirty="0">
              <a:latin typeface="Arial" charset="0"/>
            </a:endParaRPr>
          </a:p>
          <a:p>
            <a:pPr>
              <a:lnSpc>
                <a:spcPct val="90000"/>
              </a:lnSpc>
              <a:buFont typeface="Wingdings" pitchFamily="2" charset="2"/>
              <a:buNone/>
            </a:pPr>
            <a:endParaRPr lang="en-US" sz="1800" b="1" dirty="0">
              <a:latin typeface="Arial" charset="0"/>
            </a:endParaRPr>
          </a:p>
          <a:p>
            <a:pPr>
              <a:lnSpc>
                <a:spcPct val="90000"/>
              </a:lnSpc>
              <a:buFont typeface="Wingdings" pitchFamily="2" charset="2"/>
              <a:buNone/>
            </a:pPr>
            <a:endParaRPr lang="en-US" sz="1800" dirty="0">
              <a:latin typeface="Arial" charset="0"/>
            </a:endParaRPr>
          </a:p>
          <a:p>
            <a:pPr>
              <a:lnSpc>
                <a:spcPct val="90000"/>
              </a:lnSpc>
              <a:buFont typeface="Wingdings" pitchFamily="2" charset="2"/>
              <a:buNone/>
            </a:pPr>
            <a:endParaRPr lang="de-DE" sz="1800" dirty="0">
              <a:latin typeface="Arial" charset="0"/>
            </a:endParaRPr>
          </a:p>
        </p:txBody>
      </p:sp>
      <p:pic>
        <p:nvPicPr>
          <p:cNvPr id="46084" name="Picture 5" descr="C:\Dokumente und Einstellungen\A.Eckhardt\Desktop\Eigene Scans\img075.jpg"/>
          <p:cNvPicPr>
            <a:picLocks noChangeAspect="1" noChangeArrowheads="1"/>
          </p:cNvPicPr>
          <p:nvPr/>
        </p:nvPicPr>
        <p:blipFill>
          <a:blip r:embed="rId2" cstate="print"/>
          <a:srcRect/>
          <a:stretch>
            <a:fillRect/>
          </a:stretch>
        </p:blipFill>
        <p:spPr bwMode="auto">
          <a:xfrm>
            <a:off x="6802438" y="838200"/>
            <a:ext cx="3197225" cy="510540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9138" name="Rectangle 1026"/>
          <p:cNvSpPr>
            <a:spLocks noGrp="1" noChangeArrowheads="1"/>
          </p:cNvSpPr>
          <p:nvPr>
            <p:ph type="title"/>
          </p:nvPr>
        </p:nvSpPr>
        <p:spPr bwMode="auto">
          <a:xfrm>
            <a:off x="-2514600" y="-762000"/>
            <a:ext cx="7200900" cy="2362200"/>
          </a:xfrm>
          <a:noFill/>
          <a:ln>
            <a:miter lim="800000"/>
            <a:headEnd/>
            <a:tailEnd/>
          </a:ln>
        </p:spPr>
        <p:txBody>
          <a:bodyPr vert="horz" wrap="square" lIns="92075" tIns="46038" rIns="92075" bIns="46038" numCol="1" anchor="ctr" anchorCtr="0" compatLnSpc="1">
            <a:prstTxWarp prst="textNoShape">
              <a:avLst/>
            </a:prstTxWarp>
          </a:bodyPr>
          <a:lstStyle/>
          <a:p>
            <a:br>
              <a:rPr lang="en-US" sz="2400" dirty="0">
                <a:solidFill>
                  <a:srgbClr val="FF99CC"/>
                </a:solidFill>
              </a:rPr>
            </a:br>
            <a:r>
              <a:rPr lang="en-US" sz="2400" i="1" dirty="0" err="1">
                <a:latin typeface="Arial" charset="0"/>
              </a:rPr>
              <a:t>Historie</a:t>
            </a:r>
            <a:endParaRPr lang="en-US" b="1" u="sng" dirty="0">
              <a:latin typeface="Arial" charset="0"/>
            </a:endParaRPr>
          </a:p>
        </p:txBody>
      </p:sp>
      <p:sp>
        <p:nvSpPr>
          <p:cNvPr id="859139" name="Rectangle 1027"/>
          <p:cNvSpPr>
            <a:spLocks noGrp="1" noChangeArrowheads="1"/>
          </p:cNvSpPr>
          <p:nvPr>
            <p:ph type="body" idx="1"/>
          </p:nvPr>
        </p:nvSpPr>
        <p:spPr bwMode="auto">
          <a:xfrm>
            <a:off x="381000" y="1371600"/>
            <a:ext cx="4876800" cy="4114800"/>
          </a:xfrm>
          <a:noFill/>
          <a:ln>
            <a:miter lim="800000"/>
            <a:headEnd/>
            <a:tailEnd/>
          </a:ln>
        </p:spPr>
        <p:txBody>
          <a:bodyPr vert="horz" wrap="square" lIns="92075" tIns="46038" rIns="92075" bIns="46038" numCol="1" anchor="t" anchorCtr="0" compatLnSpc="1">
            <a:prstTxWarp prst="textNoShape">
              <a:avLst/>
            </a:prstTxWarp>
          </a:bodyPr>
          <a:lstStyle/>
          <a:p>
            <a:pPr>
              <a:lnSpc>
                <a:spcPct val="90000"/>
              </a:lnSpc>
              <a:buClr>
                <a:srgbClr val="FFFF99"/>
              </a:buClr>
              <a:buNone/>
            </a:pPr>
            <a:r>
              <a:rPr lang="en-US" sz="2000" i="1" dirty="0" err="1">
                <a:latin typeface="Arial" charset="0"/>
              </a:rPr>
              <a:t>Ende</a:t>
            </a:r>
            <a:r>
              <a:rPr lang="en-US" sz="2000" i="1" dirty="0">
                <a:latin typeface="Arial" charset="0"/>
              </a:rPr>
              <a:t> des 19.Jahrhunderts.:</a:t>
            </a:r>
          </a:p>
          <a:p>
            <a:pPr>
              <a:lnSpc>
                <a:spcPct val="90000"/>
              </a:lnSpc>
              <a:buClr>
                <a:srgbClr val="FFFF99"/>
              </a:buClr>
              <a:buNone/>
            </a:pPr>
            <a:r>
              <a:rPr lang="en-US" sz="2000" i="1" dirty="0" err="1">
                <a:latin typeface="Arial" charset="0"/>
              </a:rPr>
              <a:t>Hysterie</a:t>
            </a:r>
            <a:r>
              <a:rPr lang="en-US" sz="2000" dirty="0">
                <a:latin typeface="Arial" charset="0"/>
              </a:rPr>
              <a:t>; </a:t>
            </a:r>
            <a:r>
              <a:rPr lang="en-US" sz="2000" dirty="0" err="1">
                <a:latin typeface="Arial" charset="0"/>
              </a:rPr>
              <a:t>hysterische</a:t>
            </a:r>
            <a:r>
              <a:rPr lang="en-US" sz="2000" dirty="0">
                <a:latin typeface="Arial" charset="0"/>
              </a:rPr>
              <a:t> </a:t>
            </a:r>
            <a:r>
              <a:rPr lang="en-US" sz="2000" dirty="0" err="1">
                <a:latin typeface="Arial" charset="0"/>
              </a:rPr>
              <a:t>Neurose</a:t>
            </a:r>
            <a:r>
              <a:rPr lang="en-US" sz="2000" dirty="0">
                <a:latin typeface="Arial" charset="0"/>
              </a:rPr>
              <a:t>; </a:t>
            </a:r>
            <a:r>
              <a:rPr lang="en-US" sz="2000" dirty="0" err="1">
                <a:latin typeface="Arial" charset="0"/>
              </a:rPr>
              <a:t>hysterischer</a:t>
            </a:r>
            <a:r>
              <a:rPr lang="en-US" sz="2000" dirty="0">
                <a:latin typeface="Arial" charset="0"/>
              </a:rPr>
              <a:t> </a:t>
            </a:r>
            <a:r>
              <a:rPr lang="en-US" sz="2000" dirty="0" err="1">
                <a:latin typeface="Arial" charset="0"/>
              </a:rPr>
              <a:t>Anfall</a:t>
            </a:r>
            <a:r>
              <a:rPr lang="en-US" sz="2000" dirty="0">
                <a:latin typeface="Arial" charset="0"/>
              </a:rPr>
              <a:t> </a:t>
            </a:r>
          </a:p>
          <a:p>
            <a:pPr>
              <a:lnSpc>
                <a:spcPct val="90000"/>
              </a:lnSpc>
              <a:buClr>
                <a:srgbClr val="FFFF99"/>
              </a:buClr>
              <a:buNone/>
            </a:pPr>
            <a:r>
              <a:rPr lang="en-US" sz="1400" dirty="0">
                <a:latin typeface="Arial" charset="0"/>
              </a:rPr>
              <a:t>(</a:t>
            </a:r>
            <a:r>
              <a:rPr lang="en-US" sz="1400" dirty="0" err="1">
                <a:latin typeface="Arial" charset="0"/>
              </a:rPr>
              <a:t>hystera</a:t>
            </a:r>
            <a:r>
              <a:rPr lang="en-US" sz="1400" dirty="0">
                <a:latin typeface="Arial" charset="0"/>
              </a:rPr>
              <a:t>, </a:t>
            </a:r>
            <a:r>
              <a:rPr lang="en-US" sz="1400" dirty="0" err="1">
                <a:latin typeface="Arial" charset="0"/>
              </a:rPr>
              <a:t>altgriech</a:t>
            </a:r>
            <a:r>
              <a:rPr lang="en-US" sz="1400" dirty="0">
                <a:latin typeface="Arial" charset="0"/>
              </a:rPr>
              <a:t>.= </a:t>
            </a:r>
            <a:r>
              <a:rPr lang="en-US" sz="1400" dirty="0" err="1">
                <a:latin typeface="Arial" charset="0"/>
              </a:rPr>
              <a:t>Gebärmutter</a:t>
            </a:r>
            <a:r>
              <a:rPr lang="en-US" sz="1400" dirty="0">
                <a:latin typeface="Arial" charset="0"/>
              </a:rPr>
              <a:t>)</a:t>
            </a:r>
          </a:p>
          <a:p>
            <a:pPr algn="just">
              <a:lnSpc>
                <a:spcPct val="90000"/>
              </a:lnSpc>
              <a:buClr>
                <a:srgbClr val="FFFF99"/>
              </a:buClr>
              <a:buNone/>
            </a:pPr>
            <a:r>
              <a:rPr lang="en-US" sz="2000" dirty="0">
                <a:latin typeface="Arial" charset="0"/>
              </a:rPr>
              <a:t> </a:t>
            </a:r>
          </a:p>
          <a:p>
            <a:pPr algn="just">
              <a:lnSpc>
                <a:spcPct val="90000"/>
              </a:lnSpc>
              <a:buClr>
                <a:srgbClr val="FFFF99"/>
              </a:buClr>
              <a:buNone/>
            </a:pPr>
            <a:r>
              <a:rPr lang="en-US" sz="1400" dirty="0" err="1">
                <a:latin typeface="Arial" charset="0"/>
              </a:rPr>
              <a:t>Vielfalt</a:t>
            </a:r>
            <a:r>
              <a:rPr lang="en-US" sz="1400" dirty="0">
                <a:latin typeface="Arial" charset="0"/>
              </a:rPr>
              <a:t> </a:t>
            </a:r>
            <a:r>
              <a:rPr lang="en-US" sz="1400" dirty="0" err="1">
                <a:latin typeface="Arial" charset="0"/>
              </a:rPr>
              <a:t>somatoformer</a:t>
            </a:r>
            <a:r>
              <a:rPr lang="en-US" sz="1400" dirty="0">
                <a:latin typeface="Arial" charset="0"/>
              </a:rPr>
              <a:t> </a:t>
            </a:r>
            <a:r>
              <a:rPr lang="en-US" sz="1400" dirty="0" err="1">
                <a:latin typeface="Arial" charset="0"/>
              </a:rPr>
              <a:t>Symptome</a:t>
            </a:r>
            <a:r>
              <a:rPr lang="en-US" sz="1400" dirty="0">
                <a:latin typeface="Arial" charset="0"/>
              </a:rPr>
              <a:t> (</a:t>
            </a:r>
            <a:r>
              <a:rPr lang="en-US" sz="1400" dirty="0" err="1">
                <a:latin typeface="Arial" charset="0"/>
              </a:rPr>
              <a:t>Konversionssymptome</a:t>
            </a:r>
            <a:r>
              <a:rPr lang="en-US" sz="1400" dirty="0">
                <a:latin typeface="Arial" charset="0"/>
              </a:rPr>
              <a:t>)</a:t>
            </a:r>
          </a:p>
          <a:p>
            <a:pPr algn="just">
              <a:lnSpc>
                <a:spcPct val="90000"/>
              </a:lnSpc>
              <a:buClr>
                <a:srgbClr val="FFFF99"/>
              </a:buClr>
              <a:buNone/>
            </a:pPr>
            <a:r>
              <a:rPr lang="en-US" sz="1400" dirty="0" err="1">
                <a:latin typeface="Arial" charset="0"/>
              </a:rPr>
              <a:t>bestimmte</a:t>
            </a:r>
            <a:r>
              <a:rPr lang="en-US" sz="1400" dirty="0">
                <a:latin typeface="Arial" charset="0"/>
              </a:rPr>
              <a:t> </a:t>
            </a:r>
            <a:r>
              <a:rPr lang="en-US" sz="1400" dirty="0" err="1">
                <a:latin typeface="Arial" charset="0"/>
              </a:rPr>
              <a:t>Störungen</a:t>
            </a:r>
            <a:r>
              <a:rPr lang="en-US" sz="1400" dirty="0">
                <a:latin typeface="Arial" charset="0"/>
              </a:rPr>
              <a:t> des </a:t>
            </a:r>
            <a:r>
              <a:rPr lang="en-US" sz="1400" dirty="0" err="1">
                <a:latin typeface="Arial" charset="0"/>
              </a:rPr>
              <a:t>Erlebens</a:t>
            </a:r>
            <a:r>
              <a:rPr lang="en-US" sz="1400" dirty="0">
                <a:latin typeface="Arial" charset="0"/>
              </a:rPr>
              <a:t> und </a:t>
            </a:r>
            <a:r>
              <a:rPr lang="en-US" sz="1400" dirty="0" err="1">
                <a:latin typeface="Arial" charset="0"/>
              </a:rPr>
              <a:t>der</a:t>
            </a:r>
            <a:r>
              <a:rPr lang="en-US" sz="1400" dirty="0">
                <a:latin typeface="Arial" charset="0"/>
              </a:rPr>
              <a:t> </a:t>
            </a:r>
            <a:r>
              <a:rPr lang="en-US" sz="1400" dirty="0" err="1">
                <a:latin typeface="Arial" charset="0"/>
              </a:rPr>
              <a:t>Sexualität</a:t>
            </a:r>
            <a:r>
              <a:rPr lang="en-US" sz="1400" dirty="0">
                <a:latin typeface="Arial" charset="0"/>
              </a:rPr>
              <a:t> </a:t>
            </a:r>
          </a:p>
          <a:p>
            <a:pPr algn="just">
              <a:lnSpc>
                <a:spcPct val="90000"/>
              </a:lnSpc>
              <a:buClr>
                <a:srgbClr val="FFFF99"/>
              </a:buClr>
              <a:buNone/>
            </a:pPr>
            <a:r>
              <a:rPr lang="en-US" sz="1400" dirty="0" err="1">
                <a:latin typeface="Arial" charset="0"/>
              </a:rPr>
              <a:t>Zahlreiche</a:t>
            </a:r>
            <a:r>
              <a:rPr lang="en-US" sz="1400" dirty="0">
                <a:latin typeface="Arial" charset="0"/>
              </a:rPr>
              <a:t> </a:t>
            </a:r>
            <a:r>
              <a:rPr lang="en-US" sz="1400" dirty="0" err="1">
                <a:latin typeface="Arial" charset="0"/>
              </a:rPr>
              <a:t>Bewusstseinsveränderungen</a:t>
            </a:r>
            <a:endParaRPr lang="en-US" sz="1400" dirty="0">
              <a:latin typeface="Arial" charset="0"/>
            </a:endParaRPr>
          </a:p>
          <a:p>
            <a:pPr algn="just">
              <a:lnSpc>
                <a:spcPct val="90000"/>
              </a:lnSpc>
              <a:buClr>
                <a:srgbClr val="FFFF99"/>
              </a:buClr>
              <a:buNone/>
            </a:pPr>
            <a:r>
              <a:rPr lang="en-US" sz="1400" dirty="0" err="1">
                <a:latin typeface="Arial" charset="0"/>
              </a:rPr>
              <a:t>ein</a:t>
            </a:r>
            <a:r>
              <a:rPr lang="en-US" sz="1400" dirty="0">
                <a:latin typeface="Arial" charset="0"/>
              </a:rPr>
              <a:t> </a:t>
            </a:r>
            <a:r>
              <a:rPr lang="en-US" sz="1400" dirty="0" err="1">
                <a:latin typeface="Arial" charset="0"/>
              </a:rPr>
              <a:t>unpräzise</a:t>
            </a:r>
            <a:r>
              <a:rPr lang="en-US" sz="1400" dirty="0">
                <a:latin typeface="Arial" charset="0"/>
              </a:rPr>
              <a:t> </a:t>
            </a:r>
            <a:r>
              <a:rPr lang="en-US" sz="1400" dirty="0" err="1">
                <a:latin typeface="Arial" charset="0"/>
              </a:rPr>
              <a:t>gefasstes</a:t>
            </a:r>
            <a:r>
              <a:rPr lang="en-US" sz="1400" dirty="0">
                <a:latin typeface="Arial" charset="0"/>
              </a:rPr>
              <a:t> </a:t>
            </a:r>
            <a:r>
              <a:rPr lang="en-US" sz="1400" dirty="0" err="1">
                <a:latin typeface="Arial" charset="0"/>
              </a:rPr>
              <a:t>Charakterbild</a:t>
            </a:r>
            <a:endParaRPr lang="en-US" sz="1400" dirty="0">
              <a:latin typeface="Arial" charset="0"/>
            </a:endParaRPr>
          </a:p>
          <a:p>
            <a:pPr algn="just">
              <a:lnSpc>
                <a:spcPct val="90000"/>
              </a:lnSpc>
              <a:buClr>
                <a:srgbClr val="FFFF99"/>
              </a:buClr>
              <a:buNone/>
            </a:pPr>
            <a:r>
              <a:rPr lang="en-US" sz="1400" dirty="0" err="1">
                <a:latin typeface="Arial" charset="0"/>
              </a:rPr>
              <a:t>Unterschiedliche</a:t>
            </a:r>
            <a:r>
              <a:rPr lang="en-US" sz="1400" dirty="0">
                <a:latin typeface="Arial" charset="0"/>
              </a:rPr>
              <a:t>, </a:t>
            </a:r>
            <a:r>
              <a:rPr lang="en-US" sz="1400" dirty="0" err="1">
                <a:latin typeface="Arial" charset="0"/>
              </a:rPr>
              <a:t>u.a</a:t>
            </a:r>
            <a:r>
              <a:rPr lang="en-US" sz="1400" dirty="0">
                <a:latin typeface="Arial" charset="0"/>
              </a:rPr>
              <a:t>. </a:t>
            </a:r>
            <a:r>
              <a:rPr lang="en-US" sz="1400" dirty="0" err="1">
                <a:latin typeface="Arial" charset="0"/>
              </a:rPr>
              <a:t>phobische</a:t>
            </a:r>
            <a:r>
              <a:rPr lang="en-US" sz="1400" dirty="0">
                <a:latin typeface="Arial" charset="0"/>
              </a:rPr>
              <a:t> </a:t>
            </a:r>
            <a:r>
              <a:rPr lang="en-US" sz="1400" dirty="0" err="1">
                <a:latin typeface="Arial" charset="0"/>
              </a:rPr>
              <a:t>Angstphänomene</a:t>
            </a:r>
            <a:r>
              <a:rPr lang="en-US" sz="1400" b="1" dirty="0">
                <a:latin typeface="Arial" charset="0"/>
              </a:rPr>
              <a:t> </a:t>
            </a:r>
            <a:endParaRPr lang="en-US" sz="1400" i="1" dirty="0">
              <a:latin typeface="Arial" charset="0"/>
            </a:endParaRPr>
          </a:p>
          <a:p>
            <a:pPr>
              <a:lnSpc>
                <a:spcPct val="90000"/>
              </a:lnSpc>
              <a:buClr>
                <a:srgbClr val="FFFF99"/>
              </a:buClr>
              <a:buNone/>
            </a:pPr>
            <a:endParaRPr lang="en-US" sz="1400" dirty="0">
              <a:latin typeface="Arial" charset="0"/>
            </a:endParaRPr>
          </a:p>
          <a:p>
            <a:pPr>
              <a:lnSpc>
                <a:spcPct val="90000"/>
              </a:lnSpc>
              <a:buClr>
                <a:srgbClr val="FFFF99"/>
              </a:buClr>
              <a:buNone/>
            </a:pPr>
            <a:r>
              <a:rPr lang="en-US" sz="2000" dirty="0" err="1">
                <a:latin typeface="Arial" charset="0"/>
              </a:rPr>
              <a:t>Dissoziation</a:t>
            </a:r>
            <a:r>
              <a:rPr lang="en-US" sz="2000" dirty="0">
                <a:latin typeface="Arial" charset="0"/>
              </a:rPr>
              <a:t> </a:t>
            </a:r>
          </a:p>
          <a:p>
            <a:pPr>
              <a:lnSpc>
                <a:spcPct val="90000"/>
              </a:lnSpc>
              <a:buClr>
                <a:srgbClr val="FFFF99"/>
              </a:buClr>
              <a:buNone/>
            </a:pPr>
            <a:r>
              <a:rPr lang="en-US" sz="1400" dirty="0" err="1">
                <a:latin typeface="Arial" charset="0"/>
              </a:rPr>
              <a:t>v.a</a:t>
            </a:r>
            <a:r>
              <a:rPr lang="en-US" sz="1400" dirty="0">
                <a:latin typeface="Arial" charset="0"/>
              </a:rPr>
              <a:t>. Pierre Janet </a:t>
            </a:r>
            <a:r>
              <a:rPr lang="en-US" sz="1400" dirty="0" err="1">
                <a:latin typeface="Arial" charset="0"/>
              </a:rPr>
              <a:t>Mitte</a:t>
            </a:r>
            <a:r>
              <a:rPr lang="en-US" sz="1400" dirty="0">
                <a:latin typeface="Arial" charset="0"/>
              </a:rPr>
              <a:t> des 19. </a:t>
            </a:r>
            <a:r>
              <a:rPr lang="en-US" sz="1400" dirty="0" err="1">
                <a:latin typeface="Arial" charset="0"/>
              </a:rPr>
              <a:t>Jhdts</a:t>
            </a:r>
            <a:r>
              <a:rPr lang="en-US" sz="1400" dirty="0">
                <a:latin typeface="Arial" charset="0"/>
              </a:rPr>
              <a:t>. </a:t>
            </a:r>
            <a:r>
              <a:rPr lang="en-US" sz="1400" dirty="0" err="1">
                <a:latin typeface="Arial" charset="0"/>
              </a:rPr>
              <a:t>beschrieben</a:t>
            </a:r>
            <a:r>
              <a:rPr lang="en-US" sz="1400" dirty="0">
                <a:latin typeface="Arial" charset="0"/>
              </a:rPr>
              <a:t> und</a:t>
            </a:r>
          </a:p>
          <a:p>
            <a:pPr>
              <a:lnSpc>
                <a:spcPct val="90000"/>
              </a:lnSpc>
              <a:buClr>
                <a:srgbClr val="FFFF99"/>
              </a:buClr>
              <a:buNone/>
            </a:pPr>
            <a:r>
              <a:rPr lang="en-US" sz="1400" dirty="0" err="1">
                <a:latin typeface="Arial" charset="0"/>
              </a:rPr>
              <a:t>bereits</a:t>
            </a:r>
            <a:r>
              <a:rPr lang="en-US" sz="1400" dirty="0">
                <a:latin typeface="Arial" charset="0"/>
              </a:rPr>
              <a:t> </a:t>
            </a:r>
            <a:r>
              <a:rPr lang="en-US" sz="1400" dirty="0" err="1">
                <a:latin typeface="Arial" charset="0"/>
              </a:rPr>
              <a:t>als</a:t>
            </a:r>
            <a:r>
              <a:rPr lang="en-US" sz="1400" dirty="0">
                <a:latin typeface="Arial" charset="0"/>
              </a:rPr>
              <a:t> </a:t>
            </a:r>
            <a:r>
              <a:rPr lang="en-US" sz="1400" dirty="0" err="1">
                <a:latin typeface="Arial" charset="0"/>
              </a:rPr>
              <a:t>Folgezustand</a:t>
            </a:r>
            <a:r>
              <a:rPr lang="en-US" sz="1400" dirty="0">
                <a:latin typeface="Arial" charset="0"/>
              </a:rPr>
              <a:t> </a:t>
            </a:r>
            <a:r>
              <a:rPr lang="en-US" sz="1400" dirty="0" err="1">
                <a:latin typeface="Arial" charset="0"/>
              </a:rPr>
              <a:t>schwerer</a:t>
            </a:r>
            <a:r>
              <a:rPr lang="en-US" sz="1400" dirty="0">
                <a:latin typeface="Arial" charset="0"/>
              </a:rPr>
              <a:t> </a:t>
            </a:r>
            <a:r>
              <a:rPr lang="en-US" sz="1400" dirty="0" err="1">
                <a:latin typeface="Arial" charset="0"/>
              </a:rPr>
              <a:t>Traumatisierung</a:t>
            </a:r>
            <a:r>
              <a:rPr lang="en-US" sz="1400" dirty="0">
                <a:latin typeface="Arial" charset="0"/>
              </a:rPr>
              <a:t> </a:t>
            </a:r>
          </a:p>
          <a:p>
            <a:pPr>
              <a:lnSpc>
                <a:spcPct val="90000"/>
              </a:lnSpc>
              <a:buClr>
                <a:srgbClr val="FFFF99"/>
              </a:buClr>
              <a:buNone/>
            </a:pPr>
            <a:r>
              <a:rPr lang="en-US" sz="1400" dirty="0" err="1">
                <a:latin typeface="Arial" charset="0"/>
              </a:rPr>
              <a:t>verstanden</a:t>
            </a:r>
            <a:endParaRPr lang="en-US" sz="1400" dirty="0">
              <a:latin typeface="Arial" charset="0"/>
            </a:endParaRPr>
          </a:p>
          <a:p>
            <a:pPr>
              <a:lnSpc>
                <a:spcPct val="90000"/>
              </a:lnSpc>
              <a:buClr>
                <a:srgbClr val="FFFF99"/>
              </a:buClr>
            </a:pPr>
            <a:endParaRPr lang="en-US" sz="1400" dirty="0">
              <a:solidFill>
                <a:srgbClr val="EAEAEA"/>
              </a:solidFill>
              <a:latin typeface="Arial" charset="0"/>
            </a:endParaRPr>
          </a:p>
          <a:p>
            <a:pPr>
              <a:lnSpc>
                <a:spcPct val="90000"/>
              </a:lnSpc>
              <a:buClr>
                <a:srgbClr val="FFFF99"/>
              </a:buClr>
            </a:pPr>
            <a:endParaRPr lang="en-US" sz="1400" dirty="0">
              <a:solidFill>
                <a:srgbClr val="EAEAEA"/>
              </a:solidFill>
              <a:latin typeface="Arial" charset="0"/>
            </a:endParaRPr>
          </a:p>
        </p:txBody>
      </p:sp>
      <p:sp>
        <p:nvSpPr>
          <p:cNvPr id="859140" name="Line 1028"/>
          <p:cNvSpPr>
            <a:spLocks noChangeShapeType="1"/>
          </p:cNvSpPr>
          <p:nvPr/>
        </p:nvSpPr>
        <p:spPr bwMode="auto">
          <a:xfrm>
            <a:off x="457200" y="1143000"/>
            <a:ext cx="4648200" cy="0"/>
          </a:xfrm>
          <a:prstGeom prst="line">
            <a:avLst/>
          </a:prstGeom>
          <a:noFill/>
          <a:ln w="12700">
            <a:solidFill>
              <a:schemeClr val="hlink"/>
            </a:solidFill>
            <a:round/>
            <a:headEnd/>
            <a:tailEnd/>
          </a:ln>
          <a:effectLst/>
        </p:spPr>
        <p:txBody>
          <a:bodyPr rot="10800000" anchor="ctr">
            <a:spAutoFit/>
          </a:bodyPr>
          <a:lstStyle/>
          <a:p>
            <a:endParaRPr lang="de-DE"/>
          </a:p>
        </p:txBody>
      </p:sp>
      <p:pic>
        <p:nvPicPr>
          <p:cNvPr id="859145" name="Picture 1033" descr="C:\Dokumente und Einstellungen\A.Eckhardt\Desktop\Eigene Scans\img101.jpg"/>
          <p:cNvPicPr>
            <a:picLocks noChangeAspect="1" noChangeArrowheads="1"/>
          </p:cNvPicPr>
          <p:nvPr/>
        </p:nvPicPr>
        <p:blipFill>
          <a:blip r:embed="rId3" cstate="print"/>
          <a:srcRect/>
          <a:stretch>
            <a:fillRect/>
          </a:stretch>
        </p:blipFill>
        <p:spPr bwMode="auto">
          <a:xfrm>
            <a:off x="5257800" y="152400"/>
            <a:ext cx="3114675" cy="4932363"/>
          </a:xfrm>
          <a:prstGeom prst="rect">
            <a:avLst/>
          </a:prstGeom>
          <a:noFill/>
        </p:spPr>
      </p:pic>
      <p:pic>
        <p:nvPicPr>
          <p:cNvPr id="859146" name="Picture 1034" descr="C:\Dokumente und Einstellungen\A.Eckhardt\Desktop\BilderJPG\Sigmund Freud\FreudjungFoto.JPG"/>
          <p:cNvPicPr>
            <a:picLocks noChangeAspect="1" noChangeArrowheads="1"/>
          </p:cNvPicPr>
          <p:nvPr/>
        </p:nvPicPr>
        <p:blipFill>
          <a:blip r:embed="rId4" cstate="print"/>
          <a:srcRect/>
          <a:stretch>
            <a:fillRect/>
          </a:stretch>
        </p:blipFill>
        <p:spPr bwMode="auto">
          <a:xfrm>
            <a:off x="7962900" y="2895600"/>
            <a:ext cx="2247900" cy="3429000"/>
          </a:xfrm>
          <a:prstGeom prst="rect">
            <a:avLst/>
          </a:prstGeom>
          <a:noFill/>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914400" y="304800"/>
            <a:ext cx="8153400" cy="1143000"/>
          </a:xfrm>
        </p:spPr>
        <p:txBody>
          <a:bodyPr anchor="t"/>
          <a:lstStyle/>
          <a:p>
            <a:r>
              <a:rPr lang="de-DE" sz="2400" b="1">
                <a:solidFill>
                  <a:srgbClr val="000099"/>
                </a:solidFill>
                <a:latin typeface="Arial" charset="0"/>
              </a:rPr>
              <a:t>Posttraumatische Gedächtnisstörungen</a:t>
            </a:r>
          </a:p>
        </p:txBody>
      </p:sp>
      <p:sp>
        <p:nvSpPr>
          <p:cNvPr id="1098755" name="Rectangle 3"/>
          <p:cNvSpPr>
            <a:spLocks noGrp="1" noChangeArrowheads="1"/>
          </p:cNvSpPr>
          <p:nvPr>
            <p:ph type="body" sz="half" idx="1"/>
          </p:nvPr>
        </p:nvSpPr>
        <p:spPr>
          <a:xfrm>
            <a:off x="152400" y="914400"/>
            <a:ext cx="6172200" cy="4114800"/>
          </a:xfrm>
          <a:ln w="12700">
            <a:headEnd type="none" w="sm" len="sm"/>
            <a:tailEnd type="none" w="sm" len="sm"/>
          </a:ln>
        </p:spPr>
        <p:txBody>
          <a:bodyPr rtlCol="0">
            <a:noAutofit/>
          </a:bodyPr>
          <a:lstStyle/>
          <a:p>
            <a:pPr fontAlgn="auto">
              <a:lnSpc>
                <a:spcPct val="90000"/>
              </a:lnSpc>
              <a:spcAft>
                <a:spcPts val="0"/>
              </a:spcAft>
              <a:buFont typeface="Wingdings" pitchFamily="2" charset="2"/>
              <a:buChar char="Ø"/>
              <a:defRPr/>
            </a:pPr>
            <a:r>
              <a:rPr lang="en-US" sz="1800" dirty="0" err="1">
                <a:latin typeface="Arial" charset="0"/>
              </a:rPr>
              <a:t>Erinnerungen</a:t>
            </a:r>
            <a:r>
              <a:rPr lang="en-US" sz="1800" dirty="0">
                <a:latin typeface="Arial" charset="0"/>
              </a:rPr>
              <a:t> an Traumata </a:t>
            </a:r>
            <a:r>
              <a:rPr lang="en-US" sz="1800" dirty="0" err="1">
                <a:latin typeface="Arial" charset="0"/>
              </a:rPr>
              <a:t>sind</a:t>
            </a:r>
            <a:r>
              <a:rPr lang="en-US" sz="1800" dirty="0">
                <a:latin typeface="Arial" charset="0"/>
              </a:rPr>
              <a:t> </a:t>
            </a:r>
            <a:r>
              <a:rPr lang="en-US" sz="1800" dirty="0" err="1">
                <a:latin typeface="Arial" charset="0"/>
              </a:rPr>
              <a:t>selten</a:t>
            </a:r>
            <a:r>
              <a:rPr lang="en-US" sz="1800" dirty="0">
                <a:latin typeface="Arial" charset="0"/>
              </a:rPr>
              <a:t> </a:t>
            </a:r>
            <a:r>
              <a:rPr lang="en-US" sz="1800" dirty="0" err="1">
                <a:latin typeface="Arial" charset="0"/>
              </a:rPr>
              <a:t>wenn</a:t>
            </a:r>
            <a:r>
              <a:rPr lang="en-US" sz="1800" dirty="0">
                <a:latin typeface="Arial" charset="0"/>
              </a:rPr>
              <a:t> </a:t>
            </a:r>
          </a:p>
          <a:p>
            <a:pPr fontAlgn="auto">
              <a:lnSpc>
                <a:spcPct val="90000"/>
              </a:lnSpc>
              <a:spcAft>
                <a:spcPts val="0"/>
              </a:spcAft>
              <a:buFont typeface="Wingdings" pitchFamily="2" charset="2"/>
              <a:buNone/>
              <a:defRPr/>
            </a:pPr>
            <a:r>
              <a:rPr lang="en-US" sz="1800" dirty="0">
                <a:latin typeface="Arial" charset="0"/>
              </a:rPr>
              <a:t>     </a:t>
            </a:r>
            <a:r>
              <a:rPr lang="en-US" sz="1800" dirty="0" err="1">
                <a:latin typeface="Arial" charset="0"/>
              </a:rPr>
              <a:t>überhaupt</a:t>
            </a:r>
            <a:r>
              <a:rPr lang="en-US" sz="1800" dirty="0">
                <a:latin typeface="Arial" charset="0"/>
              </a:rPr>
              <a:t> </a:t>
            </a:r>
            <a:r>
              <a:rPr lang="en-US" sz="1800" dirty="0" err="1">
                <a:latin typeface="Arial" charset="0"/>
              </a:rPr>
              <a:t>wirklich</a:t>
            </a:r>
            <a:r>
              <a:rPr lang="en-US" sz="1800" dirty="0">
                <a:latin typeface="Arial" charset="0"/>
              </a:rPr>
              <a:t> </a:t>
            </a:r>
            <a:r>
              <a:rPr lang="en-US" sz="1800" dirty="0" err="1">
                <a:latin typeface="Arial" charset="0"/>
              </a:rPr>
              <a:t>vergessen</a:t>
            </a:r>
            <a:endParaRPr lang="en-US" sz="1800" dirty="0">
              <a:latin typeface="Arial" charset="0"/>
            </a:endParaRPr>
          </a:p>
          <a:p>
            <a:pPr fontAlgn="auto">
              <a:lnSpc>
                <a:spcPct val="90000"/>
              </a:lnSpc>
              <a:spcAft>
                <a:spcPts val="0"/>
              </a:spcAft>
              <a:buFont typeface="Wingdings" pitchFamily="2" charset="2"/>
              <a:buChar char="Ø"/>
              <a:defRPr/>
            </a:pPr>
            <a:endParaRPr lang="en-US" sz="1800" dirty="0">
              <a:latin typeface="Arial" charset="0"/>
            </a:endParaRPr>
          </a:p>
          <a:p>
            <a:pPr fontAlgn="auto">
              <a:lnSpc>
                <a:spcPct val="90000"/>
              </a:lnSpc>
              <a:spcAft>
                <a:spcPts val="0"/>
              </a:spcAft>
              <a:buFont typeface="Wingdings" pitchFamily="2" charset="2"/>
              <a:buChar char="Ø"/>
              <a:defRPr/>
            </a:pPr>
            <a:r>
              <a:rPr lang="en-US" sz="1800" dirty="0" err="1">
                <a:latin typeface="Arial" charset="0"/>
              </a:rPr>
              <a:t>Erinnerungen</a:t>
            </a:r>
            <a:r>
              <a:rPr lang="en-US" sz="1800" dirty="0">
                <a:latin typeface="Arial" charset="0"/>
              </a:rPr>
              <a:t> an Traumata </a:t>
            </a:r>
            <a:r>
              <a:rPr lang="en-US" sz="1800" dirty="0" err="1">
                <a:latin typeface="Arial" charset="0"/>
              </a:rPr>
              <a:t>sind</a:t>
            </a:r>
            <a:r>
              <a:rPr lang="en-US" sz="1800" dirty="0">
                <a:latin typeface="Arial" charset="0"/>
              </a:rPr>
              <a:t> oft </a:t>
            </a:r>
            <a:r>
              <a:rPr lang="en-US" sz="1800" dirty="0" err="1">
                <a:latin typeface="Arial" charset="0"/>
              </a:rPr>
              <a:t>sehr</a:t>
            </a:r>
            <a:r>
              <a:rPr lang="en-US" sz="1800" dirty="0">
                <a:latin typeface="Arial" charset="0"/>
              </a:rPr>
              <a:t> </a:t>
            </a:r>
          </a:p>
          <a:p>
            <a:pPr fontAlgn="auto">
              <a:lnSpc>
                <a:spcPct val="90000"/>
              </a:lnSpc>
              <a:spcAft>
                <a:spcPts val="0"/>
              </a:spcAft>
              <a:buFont typeface="Wingdings" pitchFamily="2" charset="2"/>
              <a:buNone/>
              <a:defRPr/>
            </a:pPr>
            <a:r>
              <a:rPr lang="en-US" sz="1800" dirty="0">
                <a:latin typeface="Arial" charset="0"/>
              </a:rPr>
              <a:t>     </a:t>
            </a:r>
            <a:r>
              <a:rPr lang="en-US" sz="1800" dirty="0" err="1">
                <a:latin typeface="Arial" charset="0"/>
              </a:rPr>
              <a:t>lebendig</a:t>
            </a:r>
            <a:r>
              <a:rPr lang="en-US" sz="1800" dirty="0">
                <a:latin typeface="Arial" charset="0"/>
              </a:rPr>
              <a:t> </a:t>
            </a:r>
            <a:r>
              <a:rPr lang="en-US" sz="1800" dirty="0" err="1">
                <a:latin typeface="Arial" charset="0"/>
              </a:rPr>
              <a:t>aber</a:t>
            </a:r>
            <a:r>
              <a:rPr lang="en-US" sz="1800" dirty="0">
                <a:latin typeface="Arial" charset="0"/>
              </a:rPr>
              <a:t> </a:t>
            </a:r>
            <a:r>
              <a:rPr lang="en-US" sz="1800" dirty="0" err="1">
                <a:latin typeface="Arial" charset="0"/>
              </a:rPr>
              <a:t>nicht</a:t>
            </a:r>
            <a:r>
              <a:rPr lang="en-US" sz="1800" dirty="0">
                <a:latin typeface="Arial" charset="0"/>
              </a:rPr>
              <a:t> </a:t>
            </a:r>
            <a:r>
              <a:rPr lang="en-US" sz="1800" dirty="0" err="1">
                <a:latin typeface="Arial" charset="0"/>
              </a:rPr>
              <a:t>unveränderbar</a:t>
            </a:r>
            <a:r>
              <a:rPr lang="en-US" sz="1800" dirty="0">
                <a:latin typeface="Arial" charset="0"/>
              </a:rPr>
              <a:t> </a:t>
            </a:r>
          </a:p>
          <a:p>
            <a:pPr fontAlgn="auto">
              <a:lnSpc>
                <a:spcPct val="90000"/>
              </a:lnSpc>
              <a:spcAft>
                <a:spcPts val="0"/>
              </a:spcAft>
              <a:buFont typeface="Wingdings" pitchFamily="2" charset="2"/>
              <a:buNone/>
              <a:defRPr/>
            </a:pPr>
            <a:endParaRPr lang="en-US" sz="1800" dirty="0">
              <a:latin typeface="Arial" charset="0"/>
            </a:endParaRPr>
          </a:p>
          <a:p>
            <a:pPr fontAlgn="auto">
              <a:lnSpc>
                <a:spcPct val="90000"/>
              </a:lnSpc>
              <a:spcAft>
                <a:spcPts val="0"/>
              </a:spcAft>
              <a:buFont typeface="Wingdings" pitchFamily="2" charset="2"/>
              <a:buChar char="Ø"/>
              <a:defRPr/>
            </a:pPr>
            <a:r>
              <a:rPr lang="en-US" sz="1800" dirty="0" err="1">
                <a:latin typeface="Arial" charset="0"/>
              </a:rPr>
              <a:t>Fehlender</a:t>
            </a:r>
            <a:r>
              <a:rPr lang="en-US" sz="1800" dirty="0">
                <a:latin typeface="Arial" charset="0"/>
              </a:rPr>
              <a:t> </a:t>
            </a:r>
            <a:r>
              <a:rPr lang="en-US" sz="1800" dirty="0" err="1">
                <a:latin typeface="Arial" charset="0"/>
              </a:rPr>
              <a:t>Selbstbezug</a:t>
            </a:r>
            <a:r>
              <a:rPr lang="en-US" sz="1800" dirty="0">
                <a:latin typeface="Arial" charset="0"/>
              </a:rPr>
              <a:t>, </a:t>
            </a:r>
            <a:r>
              <a:rPr lang="en-US" sz="1800" dirty="0" err="1">
                <a:latin typeface="Arial" charset="0"/>
              </a:rPr>
              <a:t>inhaltliche</a:t>
            </a:r>
            <a:r>
              <a:rPr lang="en-US" sz="1800" dirty="0">
                <a:latin typeface="Arial" charset="0"/>
              </a:rPr>
              <a:t> </a:t>
            </a:r>
            <a:r>
              <a:rPr lang="en-US" sz="1800" dirty="0" err="1">
                <a:latin typeface="Arial" charset="0"/>
              </a:rPr>
              <a:t>Fragmentierung</a:t>
            </a:r>
            <a:r>
              <a:rPr lang="en-US" sz="1800" dirty="0">
                <a:latin typeface="Arial" charset="0"/>
              </a:rPr>
              <a:t> und </a:t>
            </a:r>
            <a:r>
              <a:rPr lang="en-US" sz="1800" dirty="0" err="1">
                <a:latin typeface="Arial" charset="0"/>
              </a:rPr>
              <a:t>Desorganisation</a:t>
            </a:r>
            <a:r>
              <a:rPr lang="en-US" sz="1800" dirty="0">
                <a:latin typeface="Arial" charset="0"/>
              </a:rPr>
              <a:t> des </a:t>
            </a:r>
            <a:r>
              <a:rPr lang="en-US" sz="1800" dirty="0" err="1">
                <a:latin typeface="Arial" charset="0"/>
              </a:rPr>
              <a:t>autobiographisch-episodischen</a:t>
            </a:r>
            <a:r>
              <a:rPr lang="en-US" sz="1800" dirty="0">
                <a:latin typeface="Arial" charset="0"/>
              </a:rPr>
              <a:t> </a:t>
            </a:r>
            <a:r>
              <a:rPr lang="en-US" sz="1800" dirty="0" err="1">
                <a:latin typeface="Arial" charset="0"/>
              </a:rPr>
              <a:t>Gedächtnisses</a:t>
            </a:r>
            <a:endParaRPr lang="en-US" sz="1800" dirty="0">
              <a:latin typeface="Arial" charset="0"/>
            </a:endParaRPr>
          </a:p>
          <a:p>
            <a:pPr fontAlgn="auto">
              <a:lnSpc>
                <a:spcPct val="90000"/>
              </a:lnSpc>
              <a:spcAft>
                <a:spcPts val="0"/>
              </a:spcAft>
              <a:buFont typeface="Wingdings" pitchFamily="2" charset="2"/>
              <a:buChar char="Ø"/>
              <a:defRPr/>
            </a:pPr>
            <a:endParaRPr lang="en-US" sz="1800" dirty="0">
              <a:latin typeface="Arial" charset="0"/>
            </a:endParaRPr>
          </a:p>
          <a:p>
            <a:pPr fontAlgn="auto">
              <a:lnSpc>
                <a:spcPct val="90000"/>
              </a:lnSpc>
              <a:spcAft>
                <a:spcPts val="0"/>
              </a:spcAft>
              <a:buFont typeface="Wingdings" pitchFamily="2" charset="2"/>
              <a:buChar char="Ø"/>
              <a:defRPr/>
            </a:pPr>
            <a:r>
              <a:rPr lang="en-US" sz="1800" dirty="0" err="1">
                <a:latin typeface="Arial" charset="0"/>
              </a:rPr>
              <a:t>Sensorische</a:t>
            </a:r>
            <a:r>
              <a:rPr lang="en-US" sz="1800" dirty="0">
                <a:latin typeface="Arial" charset="0"/>
              </a:rPr>
              <a:t>, </a:t>
            </a:r>
            <a:r>
              <a:rPr lang="en-US" sz="1800" dirty="0" err="1">
                <a:latin typeface="Arial" charset="0"/>
              </a:rPr>
              <a:t>kaum</a:t>
            </a:r>
            <a:r>
              <a:rPr lang="en-US" sz="1800" dirty="0">
                <a:latin typeface="Arial" charset="0"/>
              </a:rPr>
              <a:t> </a:t>
            </a:r>
            <a:r>
              <a:rPr lang="en-US" sz="1800" dirty="0" err="1">
                <a:latin typeface="Arial" charset="0"/>
              </a:rPr>
              <a:t>verbalisierbare</a:t>
            </a:r>
            <a:r>
              <a:rPr lang="en-US" sz="1800" dirty="0">
                <a:latin typeface="Arial" charset="0"/>
              </a:rPr>
              <a:t> </a:t>
            </a:r>
            <a:r>
              <a:rPr lang="en-US" sz="1800" dirty="0" err="1">
                <a:latin typeface="Arial" charset="0"/>
              </a:rPr>
              <a:t>Erlebnisqualität</a:t>
            </a:r>
            <a:endParaRPr lang="en-US" sz="1800" dirty="0">
              <a:latin typeface="Arial" charset="0"/>
            </a:endParaRPr>
          </a:p>
          <a:p>
            <a:pPr fontAlgn="auto">
              <a:lnSpc>
                <a:spcPct val="90000"/>
              </a:lnSpc>
              <a:spcAft>
                <a:spcPts val="0"/>
              </a:spcAft>
              <a:buFont typeface="Wingdings" pitchFamily="2" charset="2"/>
              <a:buChar char="Ø"/>
              <a:defRPr/>
            </a:pPr>
            <a:endParaRPr lang="en-US" sz="1800" dirty="0">
              <a:latin typeface="Arial" charset="0"/>
            </a:endParaRPr>
          </a:p>
          <a:p>
            <a:pPr fontAlgn="auto">
              <a:lnSpc>
                <a:spcPct val="90000"/>
              </a:lnSpc>
              <a:spcAft>
                <a:spcPts val="0"/>
              </a:spcAft>
              <a:buFont typeface="Wingdings" pitchFamily="2" charset="2"/>
              <a:buChar char="Ø"/>
              <a:defRPr/>
            </a:pPr>
            <a:r>
              <a:rPr lang="en-US" sz="1800" dirty="0" err="1">
                <a:latin typeface="Arial" charset="0"/>
              </a:rPr>
              <a:t>Fehlende</a:t>
            </a:r>
            <a:r>
              <a:rPr lang="en-US" sz="1800" dirty="0">
                <a:latin typeface="Arial" charset="0"/>
              </a:rPr>
              <a:t> </a:t>
            </a:r>
            <a:r>
              <a:rPr lang="en-US" sz="1800" dirty="0" err="1">
                <a:latin typeface="Arial" charset="0"/>
              </a:rPr>
              <a:t>oder</a:t>
            </a:r>
            <a:r>
              <a:rPr lang="en-US" sz="1800" dirty="0">
                <a:latin typeface="Arial" charset="0"/>
              </a:rPr>
              <a:t> </a:t>
            </a:r>
            <a:r>
              <a:rPr lang="en-US" sz="1800" dirty="0" err="1">
                <a:latin typeface="Arial" charset="0"/>
              </a:rPr>
              <a:t>verzerrte</a:t>
            </a:r>
            <a:r>
              <a:rPr lang="en-US" sz="1800" dirty="0">
                <a:latin typeface="Arial" charset="0"/>
              </a:rPr>
              <a:t> </a:t>
            </a:r>
            <a:r>
              <a:rPr lang="en-US" sz="1800" dirty="0" err="1">
                <a:latin typeface="Arial" charset="0"/>
              </a:rPr>
              <a:t>Anbindung</a:t>
            </a:r>
            <a:r>
              <a:rPr lang="en-US" sz="1800" dirty="0">
                <a:latin typeface="Arial" charset="0"/>
              </a:rPr>
              <a:t> in </a:t>
            </a:r>
            <a:r>
              <a:rPr lang="en-US" sz="1800" dirty="0" err="1">
                <a:latin typeface="Arial" charset="0"/>
              </a:rPr>
              <a:t>Raum</a:t>
            </a:r>
            <a:r>
              <a:rPr lang="en-US" sz="1800" dirty="0">
                <a:latin typeface="Arial" charset="0"/>
              </a:rPr>
              <a:t> und </a:t>
            </a:r>
            <a:r>
              <a:rPr lang="en-US" sz="1800" dirty="0" err="1">
                <a:latin typeface="Arial" charset="0"/>
              </a:rPr>
              <a:t>Zeit</a:t>
            </a:r>
            <a:endParaRPr lang="en-US" sz="1800" dirty="0">
              <a:latin typeface="Arial" charset="0"/>
            </a:endParaRPr>
          </a:p>
          <a:p>
            <a:pPr fontAlgn="auto">
              <a:lnSpc>
                <a:spcPct val="90000"/>
              </a:lnSpc>
              <a:spcAft>
                <a:spcPts val="0"/>
              </a:spcAft>
              <a:buFont typeface="Wingdings" pitchFamily="2" charset="2"/>
              <a:buChar char="Ø"/>
              <a:defRPr/>
            </a:pPr>
            <a:endParaRPr lang="en-US" sz="1800" dirty="0">
              <a:latin typeface="Arial" charset="0"/>
            </a:endParaRPr>
          </a:p>
          <a:p>
            <a:pPr fontAlgn="auto">
              <a:lnSpc>
                <a:spcPct val="90000"/>
              </a:lnSpc>
              <a:spcAft>
                <a:spcPts val="0"/>
              </a:spcAft>
              <a:buFont typeface="Wingdings" pitchFamily="2" charset="2"/>
              <a:buChar char="Ø"/>
              <a:defRPr/>
            </a:pPr>
            <a:r>
              <a:rPr lang="en-US" sz="1800" dirty="0" err="1">
                <a:latin typeface="Arial" charset="0"/>
              </a:rPr>
              <a:t>Über</a:t>
            </a:r>
            <a:r>
              <a:rPr lang="en-US" sz="1800" dirty="0">
                <a:latin typeface="Arial" charset="0"/>
              </a:rPr>
              <a:t> </a:t>
            </a:r>
            <a:r>
              <a:rPr lang="en-US" sz="1800" dirty="0" err="1">
                <a:latin typeface="Arial" charset="0"/>
              </a:rPr>
              <a:t>eine</a:t>
            </a:r>
            <a:r>
              <a:rPr lang="en-US" sz="1800" dirty="0">
                <a:latin typeface="Arial" charset="0"/>
              </a:rPr>
              <a:t> </a:t>
            </a:r>
            <a:r>
              <a:rPr lang="en-US" sz="1800" dirty="0" err="1">
                <a:latin typeface="Arial" charset="0"/>
              </a:rPr>
              <a:t>längere</a:t>
            </a:r>
            <a:r>
              <a:rPr lang="en-US" sz="1800" dirty="0">
                <a:latin typeface="Arial" charset="0"/>
              </a:rPr>
              <a:t> </a:t>
            </a:r>
            <a:r>
              <a:rPr lang="en-US" sz="1800" dirty="0" err="1">
                <a:latin typeface="Arial" charset="0"/>
              </a:rPr>
              <a:t>Zeit</a:t>
            </a:r>
            <a:r>
              <a:rPr lang="en-US" sz="1800" dirty="0">
                <a:latin typeface="Arial" charset="0"/>
              </a:rPr>
              <a:t> </a:t>
            </a:r>
            <a:r>
              <a:rPr lang="en-US" sz="1800" dirty="0" err="1">
                <a:latin typeface="Arial" charset="0"/>
              </a:rPr>
              <a:t>nicht</a:t>
            </a:r>
            <a:r>
              <a:rPr lang="en-US" sz="1800" dirty="0">
                <a:latin typeface="Arial" charset="0"/>
              </a:rPr>
              <a:t> </a:t>
            </a:r>
            <a:r>
              <a:rPr lang="en-US" sz="1800" dirty="0" err="1">
                <a:latin typeface="Arial" charset="0"/>
              </a:rPr>
              <a:t>mehr</a:t>
            </a:r>
            <a:r>
              <a:rPr lang="en-US" sz="1800" dirty="0">
                <a:latin typeface="Arial" charset="0"/>
              </a:rPr>
              <a:t> an das Trauma </a:t>
            </a:r>
            <a:r>
              <a:rPr lang="en-US" sz="1800" dirty="0" err="1">
                <a:latin typeface="Arial" charset="0"/>
              </a:rPr>
              <a:t>zu</a:t>
            </a:r>
            <a:r>
              <a:rPr lang="en-US" sz="1800" dirty="0">
                <a:latin typeface="Arial" charset="0"/>
              </a:rPr>
              <a:t> </a:t>
            </a:r>
            <a:r>
              <a:rPr lang="en-US" sz="1800" dirty="0" err="1">
                <a:latin typeface="Arial" charset="0"/>
              </a:rPr>
              <a:t>denken</a:t>
            </a:r>
            <a:r>
              <a:rPr lang="en-US" sz="1800" dirty="0">
                <a:latin typeface="Arial" charset="0"/>
              </a:rPr>
              <a:t>, </a:t>
            </a:r>
            <a:r>
              <a:rPr lang="en-US" sz="1800" dirty="0" err="1">
                <a:latin typeface="Arial" charset="0"/>
              </a:rPr>
              <a:t>ist</a:t>
            </a:r>
            <a:r>
              <a:rPr lang="en-US" sz="1800" dirty="0">
                <a:latin typeface="Arial" charset="0"/>
              </a:rPr>
              <a:t> </a:t>
            </a:r>
            <a:r>
              <a:rPr lang="en-US" sz="1800" dirty="0" err="1">
                <a:latin typeface="Arial" charset="0"/>
              </a:rPr>
              <a:t>nicht</a:t>
            </a:r>
            <a:r>
              <a:rPr lang="en-US" sz="1800" dirty="0">
                <a:latin typeface="Arial" charset="0"/>
              </a:rPr>
              <a:t> das </a:t>
            </a:r>
            <a:r>
              <a:rPr lang="en-US" sz="1800" dirty="0" err="1">
                <a:latin typeface="Arial" charset="0"/>
              </a:rPr>
              <a:t>gleiche</a:t>
            </a:r>
            <a:r>
              <a:rPr lang="en-US" sz="1800" dirty="0">
                <a:latin typeface="Arial" charset="0"/>
              </a:rPr>
              <a:t> </a:t>
            </a:r>
            <a:r>
              <a:rPr lang="en-US" sz="1800" dirty="0" err="1">
                <a:latin typeface="Arial" charset="0"/>
              </a:rPr>
              <a:t>wie</a:t>
            </a:r>
            <a:r>
              <a:rPr lang="en-US" sz="1800" dirty="0">
                <a:latin typeface="Arial" charset="0"/>
              </a:rPr>
              <a:t> die </a:t>
            </a:r>
            <a:r>
              <a:rPr lang="en-US" sz="1800" dirty="0" err="1">
                <a:latin typeface="Arial" charset="0"/>
              </a:rPr>
              <a:t>Unfähigkeit</a:t>
            </a:r>
            <a:r>
              <a:rPr lang="en-US" sz="1800" dirty="0">
                <a:latin typeface="Arial" charset="0"/>
              </a:rPr>
              <a:t>, </a:t>
            </a:r>
            <a:r>
              <a:rPr lang="en-US" sz="1800" dirty="0" err="1">
                <a:latin typeface="Arial" charset="0"/>
              </a:rPr>
              <a:t>sich</a:t>
            </a:r>
            <a:r>
              <a:rPr lang="en-US" sz="1800" dirty="0">
                <a:latin typeface="Arial" charset="0"/>
              </a:rPr>
              <a:t> an das Trauma </a:t>
            </a:r>
            <a:r>
              <a:rPr lang="en-US" sz="1800" dirty="0" err="1">
                <a:latin typeface="Arial" charset="0"/>
              </a:rPr>
              <a:t>zu</a:t>
            </a:r>
            <a:r>
              <a:rPr lang="en-US" sz="1800" dirty="0">
                <a:latin typeface="Arial" charset="0"/>
              </a:rPr>
              <a:t> </a:t>
            </a:r>
            <a:r>
              <a:rPr lang="en-US" sz="1800" dirty="0" err="1">
                <a:latin typeface="Arial" charset="0"/>
              </a:rPr>
              <a:t>erinnern</a:t>
            </a:r>
            <a:endParaRPr lang="en-US" sz="1800" dirty="0">
              <a:latin typeface="Arial" charset="0"/>
            </a:endParaRPr>
          </a:p>
        </p:txBody>
      </p:sp>
      <p:pic>
        <p:nvPicPr>
          <p:cNvPr id="49156" name="Picture 8" descr="c:\Dokumente und Einstellungen\a.eckhardt\Desktop\Eigene Scans\NeurobioGedächtnisNeuer Ordner\Gehirn und Geist.jpg"/>
          <p:cNvPicPr>
            <a:picLocks noChangeAspect="1" noChangeArrowheads="1"/>
          </p:cNvPicPr>
          <p:nvPr/>
        </p:nvPicPr>
        <p:blipFill>
          <a:blip r:embed="rId2" cstate="print"/>
          <a:srcRect/>
          <a:stretch>
            <a:fillRect/>
          </a:stretch>
        </p:blipFill>
        <p:spPr bwMode="auto">
          <a:xfrm>
            <a:off x="6375400" y="914400"/>
            <a:ext cx="3683000" cy="4953000"/>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BFCFF"/>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0" y="304800"/>
            <a:ext cx="4953000" cy="1143000"/>
          </a:xfrm>
          <a:noFill/>
        </p:spPr>
        <p:txBody>
          <a:bodyPr anchor="t"/>
          <a:lstStyle/>
          <a:p>
            <a:r>
              <a:rPr lang="en-US" sz="2400">
                <a:solidFill>
                  <a:srgbClr val="008080"/>
                </a:solidFill>
                <a:latin typeface="Arial" charset="0"/>
              </a:rPr>
              <a:t>Selbstverletzung und Dissoziation </a:t>
            </a:r>
            <a:br>
              <a:rPr lang="en-US" b="1" u="sng">
                <a:solidFill>
                  <a:srgbClr val="008080"/>
                </a:solidFill>
                <a:latin typeface="Arial" charset="0"/>
              </a:rPr>
            </a:br>
            <a:r>
              <a:rPr lang="en-US" sz="1800" i="1">
                <a:solidFill>
                  <a:srgbClr val="008080"/>
                </a:solidFill>
                <a:latin typeface="Arial" charset="0"/>
              </a:rPr>
              <a:t>Rituelle Selbstverletzungen</a:t>
            </a:r>
            <a:endParaRPr lang="de-DE" sz="2800" i="1">
              <a:solidFill>
                <a:srgbClr val="008080"/>
              </a:solidFill>
              <a:latin typeface="Arial" charset="0"/>
            </a:endParaRPr>
          </a:p>
        </p:txBody>
      </p:sp>
      <p:sp>
        <p:nvSpPr>
          <p:cNvPr id="51203" name="Rectangle 3"/>
          <p:cNvSpPr>
            <a:spLocks noGrp="1" noChangeArrowheads="1"/>
          </p:cNvSpPr>
          <p:nvPr>
            <p:ph type="body" sz="half" idx="1"/>
          </p:nvPr>
        </p:nvSpPr>
        <p:spPr>
          <a:xfrm>
            <a:off x="323850" y="1431925"/>
            <a:ext cx="5086350" cy="4495800"/>
          </a:xfrm>
          <a:noFill/>
        </p:spPr>
        <p:txBody>
          <a:bodyPr/>
          <a:lstStyle/>
          <a:p>
            <a:pPr>
              <a:lnSpc>
                <a:spcPct val="90000"/>
              </a:lnSpc>
            </a:pPr>
            <a:endParaRPr lang="en-US" sz="1800">
              <a:solidFill>
                <a:schemeClr val="bg1"/>
              </a:solidFill>
            </a:endParaRPr>
          </a:p>
          <a:p>
            <a:pPr>
              <a:lnSpc>
                <a:spcPct val="90000"/>
              </a:lnSpc>
            </a:pPr>
            <a:r>
              <a:rPr lang="en-US" sz="2000">
                <a:latin typeface="Arial" charset="0"/>
              </a:rPr>
              <a:t>In aktiv herbeigeführten dissoziativen Trancezuständen werden z.T. schwere Selbstverletzungen durchgeführt.</a:t>
            </a:r>
          </a:p>
          <a:p>
            <a:pPr>
              <a:lnSpc>
                <a:spcPct val="90000"/>
              </a:lnSpc>
            </a:pPr>
            <a:endParaRPr lang="en-US" sz="2000">
              <a:latin typeface="Arial" charset="0"/>
            </a:endParaRPr>
          </a:p>
          <a:p>
            <a:pPr>
              <a:lnSpc>
                <a:spcPct val="90000"/>
              </a:lnSpc>
            </a:pPr>
            <a:r>
              <a:rPr lang="en-US" sz="2000">
                <a:latin typeface="Arial" charset="0"/>
              </a:rPr>
              <a:t>Diesen wird eine kathartische “reinigende” Funktion zugeschrieben. </a:t>
            </a:r>
            <a:br>
              <a:rPr lang="en-US" sz="2000">
                <a:latin typeface="Arial" charset="0"/>
              </a:rPr>
            </a:br>
            <a:endParaRPr lang="en-US" sz="2000">
              <a:latin typeface="Arial" charset="0"/>
            </a:endParaRPr>
          </a:p>
          <a:p>
            <a:pPr>
              <a:lnSpc>
                <a:spcPct val="90000"/>
              </a:lnSpc>
            </a:pPr>
            <a:r>
              <a:rPr lang="en-US" sz="2000">
                <a:latin typeface="Arial" charset="0"/>
              </a:rPr>
              <a:t>Die Schmerzwahrnehmung ist verändert.</a:t>
            </a:r>
          </a:p>
          <a:p>
            <a:pPr>
              <a:lnSpc>
                <a:spcPct val="90000"/>
              </a:lnSpc>
            </a:pPr>
            <a:endParaRPr lang="en-US" sz="2000">
              <a:latin typeface="Arial" charset="0"/>
            </a:endParaRPr>
          </a:p>
          <a:p>
            <a:pPr>
              <a:lnSpc>
                <a:spcPct val="90000"/>
              </a:lnSpc>
            </a:pPr>
            <a:r>
              <a:rPr lang="de-DE" sz="2000">
                <a:latin typeface="Arial" charset="0"/>
              </a:rPr>
              <a:t>Starke Erregung führt zu Dissoziation</a:t>
            </a:r>
          </a:p>
          <a:p>
            <a:pPr>
              <a:lnSpc>
                <a:spcPct val="90000"/>
              </a:lnSpc>
            </a:pPr>
            <a:r>
              <a:rPr lang="de-DE" sz="2000">
                <a:latin typeface="Arial" charset="0"/>
              </a:rPr>
              <a:t>mit folgender Selbstverletzung.</a:t>
            </a:r>
          </a:p>
          <a:p>
            <a:pPr>
              <a:lnSpc>
                <a:spcPct val="90000"/>
              </a:lnSpc>
            </a:pPr>
            <a:endParaRPr lang="de-DE" sz="2000">
              <a:latin typeface="Arial" charset="0"/>
            </a:endParaRPr>
          </a:p>
          <a:p>
            <a:pPr>
              <a:lnSpc>
                <a:spcPct val="90000"/>
              </a:lnSpc>
            </a:pPr>
            <a:endParaRPr lang="de-DE" sz="1400"/>
          </a:p>
        </p:txBody>
      </p:sp>
      <p:pic>
        <p:nvPicPr>
          <p:cNvPr id="51204" name="Picture 4" descr="&#10;Dia 05.JPG                                                     0000D800&#10;0210041304                     B9C34253:"/>
          <p:cNvPicPr>
            <a:picLocks noGrp="1" noChangeAspect="1" noChangeArrowheads="1"/>
          </p:cNvPicPr>
          <p:nvPr>
            <p:ph sz="half" idx="2"/>
          </p:nvPr>
        </p:nvPicPr>
        <p:blipFill>
          <a:blip r:embed="rId2" cstate="print"/>
          <a:srcRect/>
          <a:stretch>
            <a:fillRect/>
          </a:stretch>
        </p:blipFill>
        <p:spPr>
          <a:xfrm>
            <a:off x="5486400" y="533400"/>
            <a:ext cx="4224338" cy="5486400"/>
          </a:xfrm>
          <a:noFill/>
        </p:spPr>
      </p:pic>
      <p:sp>
        <p:nvSpPr>
          <p:cNvPr id="51205" name="Text Box 5"/>
          <p:cNvSpPr txBox="1">
            <a:spLocks noChangeArrowheads="1"/>
          </p:cNvSpPr>
          <p:nvPr/>
        </p:nvSpPr>
        <p:spPr bwMode="auto">
          <a:xfrm>
            <a:off x="5638800" y="5927725"/>
            <a:ext cx="4224338" cy="458788"/>
          </a:xfrm>
          <a:prstGeom prst="rect">
            <a:avLst/>
          </a:prstGeom>
          <a:noFill/>
          <a:ln w="12700">
            <a:noFill/>
            <a:miter lim="800000"/>
            <a:headEnd/>
            <a:tailEnd/>
          </a:ln>
        </p:spPr>
        <p:txBody>
          <a:bodyPr>
            <a:spAutoFit/>
          </a:bodyPr>
          <a:lstStyle/>
          <a:p>
            <a:pPr algn="l">
              <a:lnSpc>
                <a:spcPct val="90000"/>
              </a:lnSpc>
              <a:spcBef>
                <a:spcPct val="20000"/>
              </a:spcBef>
              <a:buSzPct val="100000"/>
            </a:pPr>
            <a:r>
              <a:rPr lang="de-DE" sz="1200">
                <a:solidFill>
                  <a:srgbClr val="EAEAEA"/>
                </a:solidFill>
                <a:latin typeface="Times New Roman" pitchFamily="18" charset="0"/>
              </a:rPr>
              <a:t>Neujahrstanz des Abidji-Stammes (Elfenbeinküste-Afrika)</a:t>
            </a:r>
          </a:p>
          <a:p>
            <a:pPr algn="l">
              <a:lnSpc>
                <a:spcPct val="90000"/>
              </a:lnSpc>
              <a:spcBef>
                <a:spcPct val="20000"/>
              </a:spcBef>
              <a:buSzPct val="100000"/>
            </a:pPr>
            <a:r>
              <a:rPr lang="de-DE" sz="1200">
                <a:solidFill>
                  <a:srgbClr val="EAEAEA"/>
                </a:solidFill>
                <a:latin typeface="Times New Roman" pitchFamily="18" charset="0"/>
              </a:rPr>
              <a:t>Abb. aus Favazza AR: Bodies under Siege, 1992</a:t>
            </a:r>
            <a:endParaRPr lang="de-DE" sz="1400" b="1"/>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BFCFF"/>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381000" y="152400"/>
            <a:ext cx="5172075" cy="1219200"/>
          </a:xfrm>
          <a:noFill/>
        </p:spPr>
        <p:txBody>
          <a:bodyPr lIns="92075" tIns="46038" rIns="92075" bIns="46038"/>
          <a:lstStyle/>
          <a:p>
            <a:r>
              <a:rPr lang="de-DE" sz="2400">
                <a:solidFill>
                  <a:srgbClr val="008080"/>
                </a:solidFill>
                <a:latin typeface="Arial" charset="0"/>
              </a:rPr>
              <a:t>Dissoziation und Selbstverletzungen</a:t>
            </a:r>
            <a:endParaRPr lang="de-DE" sz="2400" b="1" i="1">
              <a:solidFill>
                <a:srgbClr val="008080"/>
              </a:solidFill>
              <a:latin typeface="Arial" charset="0"/>
            </a:endParaRPr>
          </a:p>
        </p:txBody>
      </p:sp>
      <p:sp>
        <p:nvSpPr>
          <p:cNvPr id="1096707" name="Rectangle 3"/>
          <p:cNvSpPr>
            <a:spLocks noGrp="1" noChangeArrowheads="1"/>
          </p:cNvSpPr>
          <p:nvPr>
            <p:ph idx="1"/>
          </p:nvPr>
        </p:nvSpPr>
        <p:spPr>
          <a:xfrm>
            <a:off x="247650" y="1600200"/>
            <a:ext cx="5314950" cy="2971800"/>
          </a:xfrm>
        </p:spPr>
        <p:txBody>
          <a:bodyPr lIns="92075" tIns="46038" rIns="92075" bIns="46038" rtlCol="0">
            <a:normAutofit fontScale="92500" lnSpcReduction="10000"/>
          </a:bodyPr>
          <a:lstStyle/>
          <a:p>
            <a:pPr fontAlgn="auto">
              <a:lnSpc>
                <a:spcPct val="90000"/>
              </a:lnSpc>
              <a:spcAft>
                <a:spcPts val="0"/>
              </a:spcAft>
              <a:buClr>
                <a:srgbClr val="008080"/>
              </a:buClr>
              <a:buFont typeface="Wingdings" pitchFamily="2" charset="2"/>
              <a:buChar char="Ø"/>
              <a:defRPr/>
            </a:pPr>
            <a:r>
              <a:rPr lang="de-DE" sz="1800">
                <a:latin typeface="Arial" charset="0"/>
              </a:rPr>
              <a:t>In einem hohen Prozentsatz geschehen die selbstverletzende Handlungen in dissoziativ  veränderten Bewusstseinszuständen mit anschliessender dissoziativer Amnesie</a:t>
            </a:r>
          </a:p>
          <a:p>
            <a:pPr fontAlgn="auto">
              <a:lnSpc>
                <a:spcPct val="90000"/>
              </a:lnSpc>
              <a:spcAft>
                <a:spcPts val="0"/>
              </a:spcAft>
              <a:buClr>
                <a:srgbClr val="008080"/>
              </a:buClr>
              <a:buFont typeface="Wingdings" pitchFamily="2" charset="2"/>
              <a:buChar char="Ø"/>
              <a:defRPr/>
            </a:pPr>
            <a:endParaRPr lang="de-DE" sz="1800">
              <a:latin typeface="Arial" charset="0"/>
            </a:endParaRPr>
          </a:p>
          <a:p>
            <a:pPr fontAlgn="auto">
              <a:lnSpc>
                <a:spcPct val="90000"/>
              </a:lnSpc>
              <a:spcAft>
                <a:spcPts val="0"/>
              </a:spcAft>
              <a:buClr>
                <a:srgbClr val="008080"/>
              </a:buClr>
              <a:buFont typeface="Wingdings" pitchFamily="2" charset="2"/>
              <a:buChar char="Ø"/>
              <a:defRPr/>
            </a:pPr>
            <a:r>
              <a:rPr lang="de-DE" sz="1800">
                <a:latin typeface="Arial" charset="0"/>
              </a:rPr>
              <a:t>am häufigsten Depersonalisationszustände </a:t>
            </a:r>
          </a:p>
          <a:p>
            <a:pPr fontAlgn="auto">
              <a:lnSpc>
                <a:spcPct val="90000"/>
              </a:lnSpc>
              <a:spcAft>
                <a:spcPts val="0"/>
              </a:spcAft>
              <a:buClr>
                <a:srgbClr val="008080"/>
              </a:buClr>
              <a:buFont typeface="Wingdings" pitchFamily="2" charset="2"/>
              <a:buChar char="Ø"/>
              <a:defRPr/>
            </a:pPr>
            <a:r>
              <a:rPr lang="de-DE" sz="1800">
                <a:latin typeface="Arial" charset="0"/>
              </a:rPr>
              <a:t>dissoziative Anfälle</a:t>
            </a:r>
          </a:p>
          <a:p>
            <a:pPr fontAlgn="auto">
              <a:lnSpc>
                <a:spcPct val="90000"/>
              </a:lnSpc>
              <a:spcAft>
                <a:spcPts val="0"/>
              </a:spcAft>
              <a:buClr>
                <a:srgbClr val="008080"/>
              </a:buClr>
              <a:buFont typeface="Wingdings" pitchFamily="2" charset="2"/>
              <a:buChar char="Ø"/>
              <a:defRPr/>
            </a:pPr>
            <a:r>
              <a:rPr lang="de-DE" sz="1800">
                <a:latin typeface="Arial" charset="0"/>
              </a:rPr>
              <a:t>dissoziative Trancezustände </a:t>
            </a:r>
          </a:p>
          <a:p>
            <a:pPr fontAlgn="auto">
              <a:lnSpc>
                <a:spcPct val="90000"/>
              </a:lnSpc>
              <a:spcAft>
                <a:spcPts val="0"/>
              </a:spcAft>
              <a:buClr>
                <a:srgbClr val="008080"/>
              </a:buClr>
              <a:buFont typeface="Wingdings" pitchFamily="2" charset="2"/>
              <a:buChar char="Ø"/>
              <a:defRPr/>
            </a:pPr>
            <a:r>
              <a:rPr lang="de-DE" sz="1800">
                <a:latin typeface="Arial" charset="0"/>
              </a:rPr>
              <a:t>Dissoziative Identitätsstörung</a:t>
            </a:r>
          </a:p>
          <a:p>
            <a:pPr fontAlgn="auto">
              <a:lnSpc>
                <a:spcPct val="90000"/>
              </a:lnSpc>
              <a:spcAft>
                <a:spcPts val="0"/>
              </a:spcAft>
              <a:buClr>
                <a:srgbClr val="008080"/>
              </a:buClr>
              <a:buFont typeface="Wingdings" pitchFamily="2" charset="2"/>
              <a:buChar char="Ø"/>
              <a:defRPr/>
            </a:pPr>
            <a:endParaRPr lang="de-DE" sz="1800">
              <a:latin typeface="Arial" charset="0"/>
            </a:endParaRPr>
          </a:p>
          <a:p>
            <a:pPr fontAlgn="auto">
              <a:lnSpc>
                <a:spcPct val="90000"/>
              </a:lnSpc>
              <a:spcAft>
                <a:spcPts val="0"/>
              </a:spcAft>
              <a:buClr>
                <a:srgbClr val="008080"/>
              </a:buClr>
              <a:buFont typeface="Wingdings" pitchFamily="2" charset="2"/>
              <a:buChar char="Ø"/>
              <a:defRPr/>
            </a:pPr>
            <a:r>
              <a:rPr lang="de-DE" sz="1800">
                <a:latin typeface="Arial" charset="0"/>
              </a:rPr>
              <a:t>„</a:t>
            </a:r>
            <a:r>
              <a:rPr lang="de-DE" sz="1800" i="1">
                <a:latin typeface="Arial" charset="0"/>
              </a:rPr>
              <a:t>Nicht ich habe das getan, sondern mein Körper!“</a:t>
            </a:r>
          </a:p>
          <a:p>
            <a:pPr fontAlgn="auto">
              <a:lnSpc>
                <a:spcPct val="90000"/>
              </a:lnSpc>
              <a:spcAft>
                <a:spcPts val="0"/>
              </a:spcAft>
              <a:buClr>
                <a:srgbClr val="008080"/>
              </a:buClr>
              <a:buFont typeface="Wingdings" pitchFamily="2" charset="2"/>
              <a:buChar char="Ø"/>
              <a:defRPr/>
            </a:pPr>
            <a:endParaRPr lang="de-DE" sz="1800" b="1" i="1">
              <a:latin typeface="Arial" charset="0"/>
            </a:endParaRPr>
          </a:p>
          <a:p>
            <a:pPr fontAlgn="auto">
              <a:lnSpc>
                <a:spcPct val="90000"/>
              </a:lnSpc>
              <a:spcAft>
                <a:spcPts val="0"/>
              </a:spcAft>
              <a:buClr>
                <a:srgbClr val="008080"/>
              </a:buClr>
              <a:buFont typeface="Wingdings" pitchFamily="2" charset="2"/>
              <a:buChar char="Ø"/>
              <a:defRPr/>
            </a:pPr>
            <a:endParaRPr lang="de-DE" sz="1800" i="1">
              <a:latin typeface="Arial" charset="0"/>
            </a:endParaRPr>
          </a:p>
          <a:p>
            <a:pPr fontAlgn="auto">
              <a:lnSpc>
                <a:spcPct val="90000"/>
              </a:lnSpc>
              <a:spcAft>
                <a:spcPts val="0"/>
              </a:spcAft>
              <a:buFont typeface="Arial" pitchFamily="34" charset="0"/>
              <a:buChar char="•"/>
              <a:defRPr/>
            </a:pPr>
            <a:endParaRPr lang="de-DE" sz="1600" b="1"/>
          </a:p>
          <a:p>
            <a:pPr fontAlgn="auto">
              <a:lnSpc>
                <a:spcPct val="90000"/>
              </a:lnSpc>
              <a:spcAft>
                <a:spcPts val="0"/>
              </a:spcAft>
              <a:buFont typeface="Arial" pitchFamily="34" charset="0"/>
              <a:buChar char="•"/>
              <a:defRPr/>
            </a:pPr>
            <a:endParaRPr lang="de-DE" sz="1600" b="1"/>
          </a:p>
        </p:txBody>
      </p:sp>
      <p:pic>
        <p:nvPicPr>
          <p:cNvPr id="52228" name="Picture 5" descr="DissoziationSVfavazza.jpg                                      0004E8B4Macintosh HD                   B7D62432:"/>
          <p:cNvPicPr>
            <a:picLocks noChangeAspect="1" noChangeArrowheads="1"/>
          </p:cNvPicPr>
          <p:nvPr/>
        </p:nvPicPr>
        <p:blipFill>
          <a:blip r:embed="rId2" cstate="print"/>
          <a:srcRect/>
          <a:stretch>
            <a:fillRect/>
          </a:stretch>
        </p:blipFill>
        <p:spPr bwMode="auto">
          <a:xfrm>
            <a:off x="5562600" y="225425"/>
            <a:ext cx="4114800" cy="3127375"/>
          </a:xfrm>
          <a:prstGeom prst="rect">
            <a:avLst/>
          </a:prstGeom>
          <a:noFill/>
          <a:ln w="9525">
            <a:noFill/>
            <a:miter lim="800000"/>
            <a:headEnd/>
            <a:tailEnd/>
          </a:ln>
        </p:spPr>
      </p:pic>
      <p:pic>
        <p:nvPicPr>
          <p:cNvPr id="52229" name="Picture 6" descr="C:\Dokumente und Einstellungen\A.Eckhardt\Desktop\Eigene Scans\Scanns vom 03.11.05\Autoaggression.jpg"/>
          <p:cNvPicPr>
            <a:picLocks noChangeAspect="1" noChangeArrowheads="1"/>
          </p:cNvPicPr>
          <p:nvPr/>
        </p:nvPicPr>
        <p:blipFill>
          <a:blip r:embed="rId3" cstate="print"/>
          <a:srcRect/>
          <a:stretch>
            <a:fillRect/>
          </a:stretch>
        </p:blipFill>
        <p:spPr bwMode="auto">
          <a:xfrm>
            <a:off x="5867400" y="3352800"/>
            <a:ext cx="4191000" cy="2890838"/>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umsplatzhalter 1"/>
          <p:cNvSpPr>
            <a:spLocks noGrp="1"/>
          </p:cNvSpPr>
          <p:nvPr>
            <p:ph type="dt" sz="half" idx="10"/>
          </p:nvPr>
        </p:nvSpPr>
        <p:spPr/>
        <p:txBody>
          <a:bodyPr/>
          <a:lstStyle/>
          <a:p>
            <a:fld id="{5459D4FB-A830-4E1C-8B32-575B28DE2242}" type="datetime1">
              <a:rPr lang="de-DE"/>
              <a:pPr/>
              <a:t>29.04.2018</a:t>
            </a:fld>
            <a:br>
              <a:rPr lang="de-DE"/>
            </a:br>
            <a:r>
              <a:rPr lang="de-DE"/>
              <a:t> Prof. Dr. med. A. Eckhardt-Henn</a:t>
            </a:r>
          </a:p>
        </p:txBody>
      </p:sp>
      <p:sp>
        <p:nvSpPr>
          <p:cNvPr id="12" name="Foliennummernplatzhalter 2"/>
          <p:cNvSpPr>
            <a:spLocks noGrp="1"/>
          </p:cNvSpPr>
          <p:nvPr>
            <p:ph type="sldNum" sz="quarter" idx="11"/>
          </p:nvPr>
        </p:nvSpPr>
        <p:spPr/>
        <p:txBody>
          <a:bodyPr/>
          <a:lstStyle/>
          <a:p>
            <a:fld id="{8AA30FD7-6C88-4834-9E94-7A1A1DF89659}" type="slidenum">
              <a:rPr lang="de-DE"/>
              <a:pPr/>
              <a:t>33</a:t>
            </a:fld>
            <a:endParaRPr lang="de-DE"/>
          </a:p>
        </p:txBody>
      </p:sp>
      <p:sp>
        <p:nvSpPr>
          <p:cNvPr id="412674" name="Rectangle 1026"/>
          <p:cNvSpPr>
            <a:spLocks noChangeArrowheads="1"/>
          </p:cNvSpPr>
          <p:nvPr/>
        </p:nvSpPr>
        <p:spPr bwMode="auto">
          <a:xfrm>
            <a:off x="-1801757" y="366989"/>
            <a:ext cx="8915400" cy="771525"/>
          </a:xfrm>
          <a:prstGeom prst="rect">
            <a:avLst/>
          </a:prstGeom>
          <a:noFill/>
          <a:ln w="9525">
            <a:noFill/>
            <a:miter lim="800000"/>
            <a:headEnd/>
            <a:tailEnd/>
          </a:ln>
          <a:effectLst/>
        </p:spPr>
        <p:txBody>
          <a:bodyPr/>
          <a:lstStyle/>
          <a:p>
            <a:pPr marL="381000" indent="-381000" algn="ctr" eaLnBrk="0" hangingPunct="0">
              <a:lnSpc>
                <a:spcPct val="90000"/>
              </a:lnSpc>
              <a:buFont typeface="Wingdings" pitchFamily="2" charset="2"/>
              <a:buNone/>
            </a:pPr>
            <a:r>
              <a:rPr lang="en-US" sz="2400" dirty="0" err="1">
                <a:solidFill>
                  <a:schemeClr val="tx1"/>
                </a:solidFill>
                <a:latin typeface="Frutiger 65 Bold" pitchFamily="2" charset="0"/>
              </a:rPr>
              <a:t>Psychosomatische</a:t>
            </a:r>
            <a:r>
              <a:rPr lang="en-US" sz="2400" dirty="0">
                <a:solidFill>
                  <a:schemeClr val="tx1"/>
                </a:solidFill>
                <a:latin typeface="Frutiger 65 Bold" pitchFamily="2" charset="0"/>
              </a:rPr>
              <a:t> </a:t>
            </a:r>
            <a:r>
              <a:rPr lang="en-US" sz="2400" dirty="0" err="1">
                <a:solidFill>
                  <a:schemeClr val="tx1"/>
                </a:solidFill>
                <a:latin typeface="Frutiger 65 Bold" pitchFamily="2" charset="0"/>
              </a:rPr>
              <a:t>Therapie</a:t>
            </a:r>
            <a:endParaRPr lang="en-US" dirty="0">
              <a:solidFill>
                <a:schemeClr val="tx1"/>
              </a:solidFill>
              <a:latin typeface="Frutiger 65 Bold" pitchFamily="2" charset="0"/>
            </a:endParaRPr>
          </a:p>
        </p:txBody>
      </p:sp>
      <p:sp>
        <p:nvSpPr>
          <p:cNvPr id="412683" name="Rectangle 1035"/>
          <p:cNvSpPr>
            <a:spLocks noChangeArrowheads="1"/>
          </p:cNvSpPr>
          <p:nvPr/>
        </p:nvSpPr>
        <p:spPr bwMode="auto">
          <a:xfrm>
            <a:off x="319683" y="910461"/>
            <a:ext cx="5013126" cy="646331"/>
          </a:xfrm>
          <a:prstGeom prst="rect">
            <a:avLst/>
          </a:prstGeom>
          <a:solidFill>
            <a:srgbClr val="009999"/>
          </a:solidFill>
          <a:ln w="3175">
            <a:solidFill>
              <a:schemeClr val="tx1"/>
            </a:solidFill>
            <a:miter lim="800000"/>
            <a:headEnd/>
            <a:tailEnd/>
          </a:ln>
        </p:spPr>
        <p:txBody>
          <a:bodyPr lIns="0" tIns="0" rIns="0" bIns="0">
            <a:spAutoFit/>
          </a:bodyPr>
          <a:lstStyle/>
          <a:p>
            <a:pPr algn="ctr" eaLnBrk="0" hangingPunct="0">
              <a:spcBef>
                <a:spcPct val="0"/>
              </a:spcBef>
            </a:pPr>
            <a:r>
              <a:rPr lang="de-DE" sz="1400" dirty="0">
                <a:solidFill>
                  <a:schemeClr val="bg1"/>
                </a:solidFill>
                <a:latin typeface="Frutiger 65 Bold" pitchFamily="2" charset="0"/>
              </a:rPr>
              <a:t> Aufklärung des Patienten</a:t>
            </a:r>
          </a:p>
          <a:p>
            <a:pPr algn="ctr" eaLnBrk="0" hangingPunct="0">
              <a:spcBef>
                <a:spcPct val="0"/>
              </a:spcBef>
            </a:pPr>
            <a:r>
              <a:rPr lang="de-DE" sz="1400" dirty="0">
                <a:solidFill>
                  <a:schemeClr val="bg1"/>
                </a:solidFill>
                <a:latin typeface="Frutiger 65 Bold" pitchFamily="2" charset="0"/>
              </a:rPr>
              <a:t>Psychoedukation</a:t>
            </a:r>
          </a:p>
          <a:p>
            <a:pPr algn="ctr" eaLnBrk="0" hangingPunct="0">
              <a:spcBef>
                <a:spcPct val="0"/>
              </a:spcBef>
            </a:pPr>
            <a:endParaRPr lang="de-DE" sz="1400" dirty="0">
              <a:solidFill>
                <a:schemeClr val="bg1"/>
              </a:solidFill>
              <a:latin typeface="Frutiger 65 Bold" pitchFamily="2" charset="0"/>
            </a:endParaRPr>
          </a:p>
        </p:txBody>
      </p:sp>
      <p:sp>
        <p:nvSpPr>
          <p:cNvPr id="412684" name="Rectangle 1036"/>
          <p:cNvSpPr>
            <a:spLocks noChangeArrowheads="1"/>
          </p:cNvSpPr>
          <p:nvPr/>
        </p:nvSpPr>
        <p:spPr bwMode="auto">
          <a:xfrm>
            <a:off x="331397" y="1750263"/>
            <a:ext cx="5030987" cy="4308872"/>
          </a:xfrm>
          <a:prstGeom prst="rect">
            <a:avLst/>
          </a:prstGeom>
          <a:solidFill>
            <a:srgbClr val="009999"/>
          </a:solidFill>
          <a:ln w="3175">
            <a:solidFill>
              <a:schemeClr val="tx1"/>
            </a:solidFill>
            <a:miter lim="800000"/>
            <a:headEnd/>
            <a:tailEnd/>
          </a:ln>
        </p:spPr>
        <p:txBody>
          <a:bodyPr lIns="0" tIns="0" rIns="0" bIns="0">
            <a:spAutoFit/>
          </a:bodyPr>
          <a:lstStyle/>
          <a:p>
            <a:pPr algn="ctr" eaLnBrk="0" hangingPunct="0">
              <a:spcBef>
                <a:spcPct val="0"/>
              </a:spcBef>
            </a:pPr>
            <a:endParaRPr lang="de-DE" sz="1400" dirty="0">
              <a:solidFill>
                <a:schemeClr val="bg1"/>
              </a:solidFill>
              <a:latin typeface="Frutiger 65 Bold" pitchFamily="2" charset="0"/>
            </a:endParaRPr>
          </a:p>
          <a:p>
            <a:pPr algn="ctr" eaLnBrk="0" hangingPunct="0">
              <a:spcBef>
                <a:spcPct val="0"/>
              </a:spcBef>
            </a:pPr>
            <a:r>
              <a:rPr lang="de-DE" sz="1400" dirty="0">
                <a:solidFill>
                  <a:schemeClr val="bg1"/>
                </a:solidFill>
                <a:latin typeface="Frutiger 65 Bold" pitchFamily="2" charset="0"/>
              </a:rPr>
              <a:t>Förderung der Selbstanalyse für Auslösemomente</a:t>
            </a:r>
          </a:p>
          <a:p>
            <a:pPr algn="ctr" eaLnBrk="0" hangingPunct="0">
              <a:spcBef>
                <a:spcPct val="0"/>
              </a:spcBef>
            </a:pPr>
            <a:endParaRPr lang="de-DE" sz="1400" dirty="0">
              <a:solidFill>
                <a:schemeClr val="bg1"/>
              </a:solidFill>
              <a:latin typeface="Frutiger 65 Bold" pitchFamily="2" charset="0"/>
            </a:endParaRPr>
          </a:p>
          <a:p>
            <a:pPr algn="ctr" eaLnBrk="0" hangingPunct="0">
              <a:spcBef>
                <a:spcPct val="0"/>
              </a:spcBef>
            </a:pPr>
            <a:r>
              <a:rPr lang="de-DE" sz="1400" dirty="0">
                <a:solidFill>
                  <a:schemeClr val="bg1"/>
                </a:solidFill>
                <a:latin typeface="Frutiger 65 Bold" pitchFamily="2" charset="0"/>
              </a:rPr>
              <a:t>Dissoziations-Stopp</a:t>
            </a:r>
          </a:p>
          <a:p>
            <a:pPr algn="ctr" eaLnBrk="0" hangingPunct="0">
              <a:spcBef>
                <a:spcPct val="0"/>
              </a:spcBef>
            </a:pPr>
            <a:r>
              <a:rPr lang="de-DE" sz="1400" dirty="0">
                <a:solidFill>
                  <a:schemeClr val="bg1"/>
                </a:solidFill>
                <a:latin typeface="Frutiger 65 Bold" pitchFamily="2" charset="0"/>
              </a:rPr>
              <a:t>Skills und Stoppmöglichkeiten</a:t>
            </a:r>
          </a:p>
          <a:p>
            <a:pPr algn="ctr" eaLnBrk="0" hangingPunct="0">
              <a:spcBef>
                <a:spcPct val="0"/>
              </a:spcBef>
            </a:pPr>
            <a:r>
              <a:rPr lang="de-DE" sz="1400" dirty="0">
                <a:solidFill>
                  <a:schemeClr val="bg1"/>
                </a:solidFill>
                <a:latin typeface="Frutiger 65 Bold" pitchFamily="2" charset="0"/>
              </a:rPr>
              <a:t>Emotionsverarbeitung</a:t>
            </a:r>
          </a:p>
          <a:p>
            <a:pPr algn="ctr" eaLnBrk="0" hangingPunct="0">
              <a:spcBef>
                <a:spcPct val="0"/>
              </a:spcBef>
            </a:pPr>
            <a:r>
              <a:rPr lang="de-DE" sz="1400" dirty="0">
                <a:solidFill>
                  <a:schemeClr val="bg1"/>
                </a:solidFill>
                <a:latin typeface="Frutiger 65 Bold" pitchFamily="2" charset="0"/>
              </a:rPr>
              <a:t>Achtsamkeitsübungen</a:t>
            </a:r>
          </a:p>
          <a:p>
            <a:pPr algn="ctr" eaLnBrk="0" hangingPunct="0">
              <a:spcBef>
                <a:spcPct val="0"/>
              </a:spcBef>
            </a:pPr>
            <a:r>
              <a:rPr lang="de-DE" sz="1400" dirty="0">
                <a:solidFill>
                  <a:schemeClr val="bg1"/>
                </a:solidFill>
                <a:latin typeface="Frutiger 65 Bold" pitchFamily="2" charset="0"/>
              </a:rPr>
              <a:t>Imaginative Techniken</a:t>
            </a:r>
          </a:p>
          <a:p>
            <a:pPr algn="ctr" eaLnBrk="0" hangingPunct="0">
              <a:spcBef>
                <a:spcPct val="0"/>
              </a:spcBef>
            </a:pPr>
            <a:endParaRPr lang="de-DE" sz="1400" dirty="0">
              <a:solidFill>
                <a:schemeClr val="bg1"/>
              </a:solidFill>
              <a:latin typeface="Frutiger 65 Bold" pitchFamily="2" charset="0"/>
            </a:endParaRPr>
          </a:p>
          <a:p>
            <a:pPr algn="ctr" eaLnBrk="0" hangingPunct="0">
              <a:spcBef>
                <a:spcPct val="0"/>
              </a:spcBef>
            </a:pPr>
            <a:endParaRPr lang="de-DE" sz="1400" dirty="0">
              <a:solidFill>
                <a:schemeClr val="bg1"/>
              </a:solidFill>
              <a:latin typeface="Frutiger 65 Bold" pitchFamily="2" charset="0"/>
            </a:endParaRPr>
          </a:p>
          <a:p>
            <a:pPr algn="ctr" eaLnBrk="0" hangingPunct="0">
              <a:spcBef>
                <a:spcPct val="0"/>
              </a:spcBef>
            </a:pPr>
            <a:r>
              <a:rPr lang="de-DE" sz="1400" dirty="0">
                <a:solidFill>
                  <a:schemeClr val="bg1"/>
                </a:solidFill>
                <a:latin typeface="Frutiger 65 Bold" pitchFamily="2" charset="0"/>
              </a:rPr>
              <a:t>Psychodynamische und interaktionelle Psychotherapie</a:t>
            </a:r>
          </a:p>
          <a:p>
            <a:pPr algn="ctr" eaLnBrk="0" hangingPunct="0">
              <a:spcBef>
                <a:spcPct val="0"/>
              </a:spcBef>
            </a:pPr>
            <a:r>
              <a:rPr lang="de-DE" sz="1400" dirty="0">
                <a:solidFill>
                  <a:schemeClr val="bg1"/>
                </a:solidFill>
                <a:latin typeface="Frutiger 65 Bold" pitchFamily="2" charset="0"/>
              </a:rPr>
              <a:t>Förderung der „Introspektionsfähigkeit“</a:t>
            </a:r>
          </a:p>
          <a:p>
            <a:pPr>
              <a:spcBef>
                <a:spcPct val="0"/>
              </a:spcBef>
            </a:pPr>
            <a:r>
              <a:rPr lang="de-DE" sz="1400" dirty="0">
                <a:solidFill>
                  <a:schemeClr val="bg1"/>
                </a:solidFill>
                <a:latin typeface="Frutiger 65 Bold" pitchFamily="2" charset="0"/>
              </a:rPr>
              <a:t>„Funktion“ der Dissoziation ? </a:t>
            </a:r>
          </a:p>
          <a:p>
            <a:pPr>
              <a:spcBef>
                <a:spcPct val="0"/>
              </a:spcBef>
            </a:pPr>
            <a:endParaRPr lang="de-DE" sz="1400" dirty="0">
              <a:solidFill>
                <a:schemeClr val="bg1"/>
              </a:solidFill>
              <a:latin typeface="Frutiger 65 Bold" pitchFamily="2" charset="0"/>
            </a:endParaRPr>
          </a:p>
          <a:p>
            <a:pPr>
              <a:spcBef>
                <a:spcPct val="0"/>
              </a:spcBef>
            </a:pPr>
            <a:r>
              <a:rPr lang="de-DE" sz="1400" dirty="0">
                <a:solidFill>
                  <a:schemeClr val="bg1"/>
                </a:solidFill>
                <a:latin typeface="Frutiger 65 Bold" pitchFamily="2" charset="0"/>
              </a:rPr>
              <a:t>Dissoziation als phobische Abwehr</a:t>
            </a:r>
          </a:p>
          <a:p>
            <a:pPr>
              <a:spcBef>
                <a:spcPct val="0"/>
              </a:spcBef>
            </a:pPr>
            <a:r>
              <a:rPr lang="de-DE" sz="1400" dirty="0">
                <a:solidFill>
                  <a:schemeClr val="bg1"/>
                </a:solidFill>
                <a:latin typeface="Frutiger 65 Bold" pitchFamily="2" charset="0"/>
              </a:rPr>
              <a:t>Exposition-Aufgabe des Vermeidungsverhaltens</a:t>
            </a:r>
          </a:p>
          <a:p>
            <a:pPr algn="ctr" eaLnBrk="0" hangingPunct="0">
              <a:spcBef>
                <a:spcPct val="0"/>
              </a:spcBef>
            </a:pPr>
            <a:endParaRPr lang="de-DE" sz="1400" dirty="0">
              <a:solidFill>
                <a:schemeClr val="bg1"/>
              </a:solidFill>
              <a:latin typeface="Frutiger 65 Bold" pitchFamily="2" charset="0"/>
            </a:endParaRPr>
          </a:p>
          <a:p>
            <a:pPr algn="ctr" eaLnBrk="0" hangingPunct="0">
              <a:spcBef>
                <a:spcPct val="0"/>
              </a:spcBef>
            </a:pPr>
            <a:endParaRPr lang="de-DE" sz="1400" dirty="0">
              <a:solidFill>
                <a:schemeClr val="bg1"/>
              </a:solidFill>
              <a:latin typeface="Frutiger 65 Bold" pitchFamily="2" charset="0"/>
            </a:endParaRPr>
          </a:p>
          <a:p>
            <a:pPr algn="ctr" eaLnBrk="0" hangingPunct="0">
              <a:spcBef>
                <a:spcPct val="0"/>
              </a:spcBef>
            </a:pPr>
            <a:endParaRPr lang="de-DE" sz="1400" dirty="0">
              <a:solidFill>
                <a:schemeClr val="bg1"/>
              </a:solidFill>
              <a:latin typeface="Frutiger 65 Bold" pitchFamily="2" charset="0"/>
            </a:endParaRPr>
          </a:p>
          <a:p>
            <a:pPr algn="ctr" eaLnBrk="0" hangingPunct="0">
              <a:spcBef>
                <a:spcPct val="0"/>
              </a:spcBef>
            </a:pPr>
            <a:endParaRPr lang="de-DE" sz="1400" dirty="0">
              <a:solidFill>
                <a:schemeClr val="bg1"/>
              </a:solidFill>
              <a:latin typeface="Frutiger 65 Bold" pitchFamily="2" charset="0"/>
            </a:endParaRPr>
          </a:p>
        </p:txBody>
      </p:sp>
      <p:sp>
        <p:nvSpPr>
          <p:cNvPr id="412686" name="Freeform 1038"/>
          <p:cNvSpPr>
            <a:spLocks/>
          </p:cNvSpPr>
          <p:nvPr/>
        </p:nvSpPr>
        <p:spPr bwMode="auto">
          <a:xfrm>
            <a:off x="5732565" y="1152864"/>
            <a:ext cx="287535" cy="3729037"/>
          </a:xfrm>
          <a:custGeom>
            <a:avLst/>
            <a:gdLst/>
            <a:ahLst/>
            <a:cxnLst>
              <a:cxn ang="0">
                <a:pos x="0" y="0"/>
              </a:cxn>
              <a:cxn ang="0">
                <a:pos x="492" y="0"/>
              </a:cxn>
              <a:cxn ang="0">
                <a:pos x="396" y="702"/>
              </a:cxn>
              <a:cxn ang="0">
                <a:pos x="96" y="702"/>
              </a:cxn>
              <a:cxn ang="0">
                <a:pos x="0" y="0"/>
              </a:cxn>
            </a:cxnLst>
            <a:rect l="0" t="0" r="r" b="b"/>
            <a:pathLst>
              <a:path w="492" h="702">
                <a:moveTo>
                  <a:pt x="0" y="0"/>
                </a:moveTo>
                <a:lnTo>
                  <a:pt x="492" y="0"/>
                </a:lnTo>
                <a:lnTo>
                  <a:pt x="396" y="702"/>
                </a:lnTo>
                <a:lnTo>
                  <a:pt x="96" y="702"/>
                </a:lnTo>
                <a:lnTo>
                  <a:pt x="0" y="0"/>
                </a:lnTo>
                <a:close/>
              </a:path>
            </a:pathLst>
          </a:custGeom>
          <a:blipFill dpi="0" rotWithShape="0">
            <a:blip r:embed="rId2" cstate="print"/>
            <a:srcRect/>
            <a:tile tx="0" ty="0" sx="100000" sy="100000" flip="none" algn="tl"/>
          </a:blipFill>
          <a:ln w="9525">
            <a:noFill/>
            <a:round/>
            <a:headEnd/>
            <a:tailEnd/>
          </a:ln>
        </p:spPr>
        <p:txBody>
          <a:bodyPr/>
          <a:lstStyle/>
          <a:p>
            <a:endParaRPr lang="de-DE"/>
          </a:p>
        </p:txBody>
      </p:sp>
      <p:sp>
        <p:nvSpPr>
          <p:cNvPr id="412687" name="Freeform 1039"/>
          <p:cNvSpPr>
            <a:spLocks/>
          </p:cNvSpPr>
          <p:nvPr/>
        </p:nvSpPr>
        <p:spPr bwMode="auto">
          <a:xfrm>
            <a:off x="5674487" y="4892189"/>
            <a:ext cx="433982" cy="338137"/>
          </a:xfrm>
          <a:custGeom>
            <a:avLst/>
            <a:gdLst/>
            <a:ahLst/>
            <a:cxnLst>
              <a:cxn ang="0">
                <a:pos x="0" y="0"/>
              </a:cxn>
              <a:cxn ang="0">
                <a:pos x="486" y="0"/>
              </a:cxn>
              <a:cxn ang="0">
                <a:pos x="240" y="246"/>
              </a:cxn>
              <a:cxn ang="0">
                <a:pos x="0" y="0"/>
              </a:cxn>
            </a:cxnLst>
            <a:rect l="0" t="0" r="r" b="b"/>
            <a:pathLst>
              <a:path w="486" h="246">
                <a:moveTo>
                  <a:pt x="0" y="0"/>
                </a:moveTo>
                <a:lnTo>
                  <a:pt x="486" y="0"/>
                </a:lnTo>
                <a:lnTo>
                  <a:pt x="240" y="246"/>
                </a:lnTo>
                <a:lnTo>
                  <a:pt x="0" y="0"/>
                </a:lnTo>
                <a:close/>
              </a:path>
            </a:pathLst>
          </a:custGeom>
          <a:blipFill dpi="0" rotWithShape="0">
            <a:blip r:embed="rId2" cstate="print"/>
            <a:srcRect/>
            <a:tile tx="0" ty="0" sx="100000" sy="100000" flip="none" algn="tl"/>
          </a:blipFill>
          <a:ln w="9525">
            <a:noFill/>
            <a:round/>
            <a:headEnd/>
            <a:tailEnd/>
          </a:ln>
        </p:spPr>
        <p:txBody>
          <a:bodyPr/>
          <a:lstStyle/>
          <a:p>
            <a:endParaRPr lang="de-DE"/>
          </a:p>
        </p:txBody>
      </p:sp>
      <p:sp>
        <p:nvSpPr>
          <p:cNvPr id="412688" name="Rectangle 1040"/>
          <p:cNvSpPr>
            <a:spLocks noChangeArrowheads="1"/>
          </p:cNvSpPr>
          <p:nvPr/>
        </p:nvSpPr>
        <p:spPr bwMode="auto">
          <a:xfrm>
            <a:off x="6239000" y="298751"/>
            <a:ext cx="3740727" cy="6247864"/>
          </a:xfrm>
          <a:prstGeom prst="rect">
            <a:avLst/>
          </a:prstGeom>
          <a:solidFill>
            <a:srgbClr val="009999"/>
          </a:solidFill>
          <a:ln w="3175">
            <a:solidFill>
              <a:schemeClr val="tx1"/>
            </a:solidFill>
            <a:miter lim="800000"/>
            <a:headEnd/>
            <a:tailEnd/>
          </a:ln>
        </p:spPr>
        <p:txBody>
          <a:bodyPr wrap="square" lIns="0" tIns="0" rIns="0" bIns="0">
            <a:spAutoFit/>
          </a:bodyPr>
          <a:lstStyle/>
          <a:p>
            <a:pPr algn="ctr" eaLnBrk="0" hangingPunct="0">
              <a:spcBef>
                <a:spcPct val="0"/>
              </a:spcBef>
            </a:pPr>
            <a:r>
              <a:rPr lang="de-DE" sz="1400" dirty="0">
                <a:solidFill>
                  <a:schemeClr val="bg1"/>
                </a:solidFill>
                <a:latin typeface="Frutiger 65 Bold" pitchFamily="2" charset="0"/>
              </a:rPr>
              <a:t>Stationäre störungsspezifische Therapie</a:t>
            </a:r>
          </a:p>
          <a:p>
            <a:pPr algn="ctr" eaLnBrk="0" hangingPunct="0">
              <a:spcBef>
                <a:spcPct val="0"/>
              </a:spcBef>
            </a:pPr>
            <a:endParaRPr lang="de-DE" sz="1400" dirty="0">
              <a:solidFill>
                <a:schemeClr val="bg1"/>
              </a:solidFill>
              <a:latin typeface="Frutiger 65 Bold" pitchFamily="2" charset="0"/>
            </a:endParaRPr>
          </a:p>
          <a:p>
            <a:pPr algn="ctr" eaLnBrk="0" hangingPunct="0">
              <a:spcBef>
                <a:spcPct val="0"/>
              </a:spcBef>
            </a:pPr>
            <a:r>
              <a:rPr lang="de-DE" sz="1400" i="1" dirty="0">
                <a:solidFill>
                  <a:srgbClr val="FFFF00"/>
                </a:solidFill>
                <a:latin typeface="Frutiger 65 Bold" pitchFamily="2" charset="0"/>
              </a:rPr>
              <a:t>Multimodale </a:t>
            </a:r>
            <a:r>
              <a:rPr lang="de-DE" sz="1400" dirty="0">
                <a:solidFill>
                  <a:srgbClr val="FFFF00"/>
                </a:solidFill>
                <a:latin typeface="Frutiger 65 Bold" pitchFamily="2" charset="0"/>
              </a:rPr>
              <a:t>Behandlung  </a:t>
            </a:r>
          </a:p>
          <a:p>
            <a:pPr algn="ctr" eaLnBrk="0" hangingPunct="0">
              <a:spcBef>
                <a:spcPct val="0"/>
              </a:spcBef>
            </a:pPr>
            <a:endParaRPr lang="de-DE" sz="1400" dirty="0">
              <a:solidFill>
                <a:schemeClr val="bg1"/>
              </a:solidFill>
              <a:latin typeface="Frutiger 65 Bold" pitchFamily="2" charset="0"/>
            </a:endParaRPr>
          </a:p>
          <a:p>
            <a:pPr algn="ctr" eaLnBrk="0" hangingPunct="0">
              <a:spcBef>
                <a:spcPct val="0"/>
              </a:spcBef>
            </a:pPr>
            <a:r>
              <a:rPr lang="de-DE" sz="1400" dirty="0">
                <a:solidFill>
                  <a:schemeClr val="bg1"/>
                </a:solidFill>
                <a:latin typeface="Frutiger 65 Bold" pitchFamily="2" charset="0"/>
              </a:rPr>
              <a:t>Spezifische Psychoedukation</a:t>
            </a:r>
          </a:p>
          <a:p>
            <a:pPr algn="ctr" eaLnBrk="0" hangingPunct="0">
              <a:spcBef>
                <a:spcPct val="0"/>
              </a:spcBef>
            </a:pPr>
            <a:r>
              <a:rPr lang="de-DE" sz="1400" dirty="0">
                <a:solidFill>
                  <a:schemeClr val="bg1"/>
                </a:solidFill>
                <a:latin typeface="Frutiger 65 Bold" pitchFamily="2" charset="0"/>
              </a:rPr>
              <a:t>Psychotherapie</a:t>
            </a:r>
          </a:p>
          <a:p>
            <a:pPr algn="ctr" eaLnBrk="0" hangingPunct="0">
              <a:spcBef>
                <a:spcPct val="0"/>
              </a:spcBef>
            </a:pPr>
            <a:r>
              <a:rPr lang="de-DE" sz="1400" dirty="0">
                <a:solidFill>
                  <a:schemeClr val="bg1"/>
                </a:solidFill>
                <a:latin typeface="Frutiger 65 Bold" pitchFamily="2" charset="0"/>
              </a:rPr>
              <a:t>(psychodynamisch und kognitiv-</a:t>
            </a:r>
            <a:r>
              <a:rPr lang="de-DE" sz="1400" dirty="0" err="1">
                <a:solidFill>
                  <a:schemeClr val="bg1"/>
                </a:solidFill>
                <a:latin typeface="Frutiger 65 Bold" pitchFamily="2" charset="0"/>
              </a:rPr>
              <a:t>behavioral</a:t>
            </a:r>
            <a:r>
              <a:rPr lang="de-DE" sz="1400" dirty="0">
                <a:solidFill>
                  <a:schemeClr val="bg1"/>
                </a:solidFill>
                <a:latin typeface="Frutiger 65 Bold" pitchFamily="2" charset="0"/>
              </a:rPr>
              <a:t>, Spezialtechniken)</a:t>
            </a:r>
          </a:p>
          <a:p>
            <a:pPr algn="ctr" eaLnBrk="0" hangingPunct="0">
              <a:spcBef>
                <a:spcPct val="0"/>
              </a:spcBef>
            </a:pPr>
            <a:r>
              <a:rPr lang="de-DE" sz="1400" dirty="0">
                <a:solidFill>
                  <a:schemeClr val="bg1"/>
                </a:solidFill>
                <a:latin typeface="Frutiger 65 Bold" pitchFamily="2" charset="0"/>
              </a:rPr>
              <a:t>Spezifische Angstbewältigungsgruppe</a:t>
            </a:r>
          </a:p>
          <a:p>
            <a:pPr algn="ctr" eaLnBrk="0" hangingPunct="0">
              <a:spcBef>
                <a:spcPct val="0"/>
              </a:spcBef>
            </a:pPr>
            <a:endParaRPr lang="de-DE" sz="1400" dirty="0">
              <a:solidFill>
                <a:schemeClr val="bg1"/>
              </a:solidFill>
              <a:latin typeface="Frutiger 65 Bold" pitchFamily="2" charset="0"/>
            </a:endParaRPr>
          </a:p>
          <a:p>
            <a:pPr algn="ctr" eaLnBrk="0" hangingPunct="0">
              <a:spcBef>
                <a:spcPct val="0"/>
              </a:spcBef>
            </a:pPr>
            <a:r>
              <a:rPr lang="de-DE" sz="1400" dirty="0">
                <a:solidFill>
                  <a:schemeClr val="bg1"/>
                </a:solidFill>
                <a:latin typeface="Frutiger 65 Bold" pitchFamily="2" charset="0"/>
              </a:rPr>
              <a:t>Spezialtherapien</a:t>
            </a:r>
          </a:p>
          <a:p>
            <a:pPr algn="ctr" eaLnBrk="0" hangingPunct="0">
              <a:spcBef>
                <a:spcPct val="0"/>
              </a:spcBef>
            </a:pPr>
            <a:r>
              <a:rPr lang="de-DE" sz="1400" dirty="0">
                <a:solidFill>
                  <a:schemeClr val="bg1"/>
                </a:solidFill>
                <a:latin typeface="Frutiger 65 Bold" pitchFamily="2" charset="0"/>
              </a:rPr>
              <a:t>(Musik-, Kunst-, Mototherapie, Entspannungstherapie, u.a.)</a:t>
            </a:r>
          </a:p>
          <a:p>
            <a:pPr algn="ctr" eaLnBrk="0" hangingPunct="0">
              <a:spcBef>
                <a:spcPct val="0"/>
              </a:spcBef>
            </a:pPr>
            <a:endParaRPr lang="de-DE" sz="1400" dirty="0">
              <a:solidFill>
                <a:schemeClr val="bg1"/>
              </a:solidFill>
              <a:latin typeface="Frutiger 65 Bold" pitchFamily="2" charset="0"/>
            </a:endParaRPr>
          </a:p>
          <a:p>
            <a:pPr algn="ctr" eaLnBrk="0" hangingPunct="0">
              <a:spcBef>
                <a:spcPct val="0"/>
              </a:spcBef>
            </a:pPr>
            <a:r>
              <a:rPr lang="de-DE" sz="1400" dirty="0">
                <a:solidFill>
                  <a:schemeClr val="bg1"/>
                </a:solidFill>
                <a:latin typeface="Frutiger 65 Bold" pitchFamily="2" charset="0"/>
              </a:rPr>
              <a:t>Physiotherapie</a:t>
            </a:r>
          </a:p>
          <a:p>
            <a:pPr algn="ctr" eaLnBrk="0" hangingPunct="0">
              <a:spcBef>
                <a:spcPct val="0"/>
              </a:spcBef>
            </a:pPr>
            <a:r>
              <a:rPr lang="de-DE" sz="1400" dirty="0">
                <a:solidFill>
                  <a:schemeClr val="bg1"/>
                </a:solidFill>
                <a:latin typeface="Frutiger 65 Bold" pitchFamily="2" charset="0"/>
              </a:rPr>
              <a:t>Walking, Fitness am Gerät</a:t>
            </a:r>
          </a:p>
          <a:p>
            <a:pPr algn="ctr" eaLnBrk="0" hangingPunct="0">
              <a:spcBef>
                <a:spcPct val="0"/>
              </a:spcBef>
            </a:pPr>
            <a:r>
              <a:rPr lang="de-DE" sz="1400" dirty="0">
                <a:solidFill>
                  <a:schemeClr val="bg1"/>
                </a:solidFill>
                <a:latin typeface="Frutiger 65 Bold" pitchFamily="2" charset="0"/>
              </a:rPr>
              <a:t>Massagen , Krankengymnastik</a:t>
            </a:r>
          </a:p>
          <a:p>
            <a:pPr algn="ctr" eaLnBrk="0" hangingPunct="0">
              <a:spcBef>
                <a:spcPct val="0"/>
              </a:spcBef>
            </a:pPr>
            <a:endParaRPr lang="de-DE" sz="1400" dirty="0">
              <a:solidFill>
                <a:schemeClr val="bg1"/>
              </a:solidFill>
              <a:latin typeface="Frutiger 65 Bold" pitchFamily="2" charset="0"/>
            </a:endParaRPr>
          </a:p>
          <a:p>
            <a:pPr algn="ctr" eaLnBrk="0" hangingPunct="0">
              <a:spcBef>
                <a:spcPct val="0"/>
              </a:spcBef>
            </a:pPr>
            <a:r>
              <a:rPr lang="de-DE" sz="1400" dirty="0">
                <a:solidFill>
                  <a:schemeClr val="bg1"/>
                </a:solidFill>
                <a:latin typeface="Frutiger 65 Bold" pitchFamily="2" charset="0"/>
              </a:rPr>
              <a:t>Boxgruppe, Trommelgruppe</a:t>
            </a:r>
          </a:p>
          <a:p>
            <a:pPr algn="ctr" eaLnBrk="0" hangingPunct="0">
              <a:spcBef>
                <a:spcPct val="0"/>
              </a:spcBef>
            </a:pPr>
            <a:endParaRPr lang="de-DE" sz="1400" dirty="0">
              <a:solidFill>
                <a:schemeClr val="bg1"/>
              </a:solidFill>
              <a:latin typeface="Frutiger 65 Bold" pitchFamily="2" charset="0"/>
            </a:endParaRPr>
          </a:p>
          <a:p>
            <a:pPr algn="ctr" eaLnBrk="0" hangingPunct="0">
              <a:spcBef>
                <a:spcPct val="0"/>
              </a:spcBef>
            </a:pPr>
            <a:r>
              <a:rPr lang="de-DE" sz="1400" dirty="0">
                <a:solidFill>
                  <a:schemeClr val="bg1"/>
                </a:solidFill>
                <a:latin typeface="Frutiger 65 Bold" pitchFamily="2" charset="0"/>
              </a:rPr>
              <a:t>Psychopharmakotherapie</a:t>
            </a:r>
          </a:p>
          <a:p>
            <a:pPr algn="ctr" eaLnBrk="0" hangingPunct="0">
              <a:spcBef>
                <a:spcPct val="0"/>
              </a:spcBef>
            </a:pPr>
            <a:endParaRPr lang="de-DE" sz="1400" dirty="0">
              <a:solidFill>
                <a:schemeClr val="bg1"/>
              </a:solidFill>
              <a:latin typeface="Frutiger 65 Bold" pitchFamily="2" charset="0"/>
            </a:endParaRPr>
          </a:p>
          <a:p>
            <a:pPr algn="ctr" eaLnBrk="0" hangingPunct="0">
              <a:spcBef>
                <a:spcPct val="0"/>
              </a:spcBef>
            </a:pPr>
            <a:r>
              <a:rPr lang="de-DE" sz="1400" dirty="0">
                <a:solidFill>
                  <a:schemeClr val="bg1"/>
                </a:solidFill>
                <a:latin typeface="Frutiger 65 Bold" pitchFamily="2" charset="0"/>
              </a:rPr>
              <a:t>Alltags- und Stressbewältigungstraining/Bezugs-</a:t>
            </a:r>
          </a:p>
          <a:p>
            <a:pPr algn="ctr" eaLnBrk="0" hangingPunct="0">
              <a:spcBef>
                <a:spcPct val="0"/>
              </a:spcBef>
            </a:pPr>
            <a:r>
              <a:rPr lang="de-DE" sz="1400" dirty="0">
                <a:solidFill>
                  <a:schemeClr val="bg1"/>
                </a:solidFill>
                <a:latin typeface="Frutiger 65 Bold" pitchFamily="2" charset="0"/>
              </a:rPr>
              <a:t>pflege</a:t>
            </a:r>
          </a:p>
          <a:p>
            <a:pPr algn="ctr" eaLnBrk="0" hangingPunct="0">
              <a:spcBef>
                <a:spcPct val="0"/>
              </a:spcBef>
            </a:pPr>
            <a:endParaRPr lang="de-DE" sz="1400" dirty="0">
              <a:solidFill>
                <a:schemeClr val="bg1"/>
              </a:solidFill>
              <a:latin typeface="Frutiger 65 Bold" pitchFamily="2" charset="0"/>
            </a:endParaRPr>
          </a:p>
          <a:p>
            <a:pPr algn="ctr" eaLnBrk="0" hangingPunct="0">
              <a:spcBef>
                <a:spcPct val="0"/>
              </a:spcBef>
            </a:pPr>
            <a:r>
              <a:rPr lang="de-DE" sz="1400" dirty="0">
                <a:solidFill>
                  <a:schemeClr val="bg1"/>
                </a:solidFill>
                <a:latin typeface="Frutiger 65 Bold" pitchFamily="2" charset="0"/>
              </a:rPr>
              <a:t>Sozialtherapien</a:t>
            </a:r>
          </a:p>
          <a:p>
            <a:pPr algn="ctr" eaLnBrk="0" hangingPunct="0">
              <a:spcBef>
                <a:spcPct val="0"/>
              </a:spcBef>
            </a:pPr>
            <a:endParaRPr lang="de-DE" sz="1400" dirty="0">
              <a:solidFill>
                <a:schemeClr val="bg1"/>
              </a:solidFill>
              <a:latin typeface="Frutiger 65 Bold" pitchFamily="2" charset="0"/>
            </a:endParaRPr>
          </a:p>
          <a:p>
            <a:pPr algn="ctr" eaLnBrk="0" hangingPunct="0">
              <a:spcBef>
                <a:spcPct val="0"/>
              </a:spcBef>
            </a:pPr>
            <a:endParaRPr lang="de-DE" sz="1400" dirty="0">
              <a:solidFill>
                <a:schemeClr val="bg1"/>
              </a:solidFill>
              <a:latin typeface="Frutiger 65 Bold"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2684"/>
                                        </p:tgtEl>
                                        <p:attrNameLst>
                                          <p:attrName>style.visibility</p:attrName>
                                        </p:attrNameLst>
                                      </p:cBhvr>
                                      <p:to>
                                        <p:strVal val="visible"/>
                                      </p:to>
                                    </p:set>
                                    <p:anim calcmode="lin" valueType="num">
                                      <p:cBhvr additive="base">
                                        <p:cTn id="7" dur="500" fill="hold"/>
                                        <p:tgtEl>
                                          <p:spTgt spid="412684"/>
                                        </p:tgtEl>
                                        <p:attrNameLst>
                                          <p:attrName>ppt_x</p:attrName>
                                        </p:attrNameLst>
                                      </p:cBhvr>
                                      <p:tavLst>
                                        <p:tav tm="0">
                                          <p:val>
                                            <p:strVal val="0-#ppt_w/2"/>
                                          </p:val>
                                        </p:tav>
                                        <p:tav tm="100000">
                                          <p:val>
                                            <p:strVal val="#ppt_x"/>
                                          </p:val>
                                        </p:tav>
                                      </p:tavLst>
                                    </p:anim>
                                    <p:anim calcmode="lin" valueType="num">
                                      <p:cBhvr additive="base">
                                        <p:cTn id="8" dur="500" fill="hold"/>
                                        <p:tgtEl>
                                          <p:spTgt spid="41268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12688"/>
                                        </p:tgtEl>
                                        <p:attrNameLst>
                                          <p:attrName>style.visibility</p:attrName>
                                        </p:attrNameLst>
                                      </p:cBhvr>
                                      <p:to>
                                        <p:strVal val="visible"/>
                                      </p:to>
                                    </p:set>
                                    <p:anim calcmode="lin" valueType="num">
                                      <p:cBhvr additive="base">
                                        <p:cTn id="13" dur="500" fill="hold"/>
                                        <p:tgtEl>
                                          <p:spTgt spid="412688"/>
                                        </p:tgtEl>
                                        <p:attrNameLst>
                                          <p:attrName>ppt_x</p:attrName>
                                        </p:attrNameLst>
                                      </p:cBhvr>
                                      <p:tavLst>
                                        <p:tav tm="0">
                                          <p:val>
                                            <p:strVal val="0-#ppt_w/2"/>
                                          </p:val>
                                        </p:tav>
                                        <p:tav tm="100000">
                                          <p:val>
                                            <p:strVal val="#ppt_x"/>
                                          </p:val>
                                        </p:tav>
                                      </p:tavLst>
                                    </p:anim>
                                    <p:anim calcmode="lin" valueType="num">
                                      <p:cBhvr additive="base">
                                        <p:cTn id="14" dur="500" fill="hold"/>
                                        <p:tgtEl>
                                          <p:spTgt spid="41268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684" grpId="0" animBg="1" autoUpdateAnimBg="0"/>
      <p:bldP spid="412688" grpId="0" animBg="1"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C9D6FF"/>
        </a:solidFill>
        <a:effectLst/>
      </p:bgPr>
    </p:bg>
    <p:spTree>
      <p:nvGrpSpPr>
        <p:cNvPr id="1" name=""/>
        <p:cNvGrpSpPr/>
        <p:nvPr/>
      </p:nvGrpSpPr>
      <p:grpSpPr>
        <a:xfrm>
          <a:off x="0" y="0"/>
          <a:ext cx="0" cy="0"/>
          <a:chOff x="0" y="0"/>
          <a:chExt cx="0" cy="0"/>
        </a:xfrm>
      </p:grpSpPr>
      <p:sp>
        <p:nvSpPr>
          <p:cNvPr id="70658" name="Rectangle 7"/>
          <p:cNvSpPr>
            <a:spLocks noGrp="1" noChangeArrowheads="1"/>
          </p:cNvSpPr>
          <p:nvPr>
            <p:ph idx="1"/>
          </p:nvPr>
        </p:nvSpPr>
        <p:spPr>
          <a:xfrm>
            <a:off x="762000" y="1981200"/>
            <a:ext cx="5943600" cy="4114800"/>
          </a:xfrm>
        </p:spPr>
        <p:txBody>
          <a:bodyPr/>
          <a:lstStyle/>
          <a:p>
            <a:r>
              <a:rPr lang="de-DE">
                <a:latin typeface="Arial" charset="0"/>
              </a:rPr>
              <a:t>Vielen Dank für Ihre Aufmerksamkeit!</a:t>
            </a:r>
          </a:p>
        </p:txBody>
      </p:sp>
      <p:pic>
        <p:nvPicPr>
          <p:cNvPr id="70659" name="Picture 8" descr="Dissoziative Bewussts#585D9.JPG                                0004F964Macintosh HD                   B7D62432:"/>
          <p:cNvPicPr>
            <a:picLocks noChangeAspect="1" noChangeArrowheads="1"/>
          </p:cNvPicPr>
          <p:nvPr/>
        </p:nvPicPr>
        <p:blipFill>
          <a:blip r:embed="rId2" cstate="print"/>
          <a:srcRect/>
          <a:stretch>
            <a:fillRect/>
          </a:stretch>
        </p:blipFill>
        <p:spPr bwMode="auto">
          <a:xfrm>
            <a:off x="5791200" y="533400"/>
            <a:ext cx="3529013" cy="5562600"/>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0450" name="Rectangle 2"/>
          <p:cNvSpPr>
            <a:spLocks noGrp="1" noChangeArrowheads="1"/>
          </p:cNvSpPr>
          <p:nvPr>
            <p:ph type="ctrTitle"/>
          </p:nvPr>
        </p:nvSpPr>
        <p:spPr bwMode="auto">
          <a:xfrm>
            <a:off x="928886" y="260648"/>
            <a:ext cx="7959030" cy="1143000"/>
          </a:xfrm>
          <a:noFill/>
          <a:ln>
            <a:miter lim="800000"/>
            <a:headEnd/>
            <a:tailEnd/>
          </a:ln>
        </p:spPr>
        <p:txBody>
          <a:bodyPr vert="horz" wrap="square" lIns="91440" tIns="45720" rIns="91440" bIns="45720" numCol="1" anchor="t" anchorCtr="0" compatLnSpc="1">
            <a:prstTxWarp prst="textNoShape">
              <a:avLst/>
            </a:prstTxWarp>
          </a:bodyPr>
          <a:lstStyle/>
          <a:p>
            <a:r>
              <a:rPr lang="de-DE" dirty="0"/>
              <a:t>Die </a:t>
            </a:r>
            <a:r>
              <a:rPr lang="de-DE" dirty="0" err="1"/>
              <a:t>False</a:t>
            </a:r>
            <a:r>
              <a:rPr lang="de-DE" dirty="0"/>
              <a:t>-Memory-Debatte</a:t>
            </a:r>
          </a:p>
        </p:txBody>
      </p:sp>
      <p:pic>
        <p:nvPicPr>
          <p:cNvPr id="4" name="Picture 2"/>
          <p:cNvPicPr>
            <a:picLocks noChangeAspect="1" noChangeArrowheads="1"/>
          </p:cNvPicPr>
          <p:nvPr/>
        </p:nvPicPr>
        <p:blipFill>
          <a:blip r:embed="rId2" cstate="print"/>
          <a:srcRect/>
          <a:stretch>
            <a:fillRect/>
          </a:stretch>
        </p:blipFill>
        <p:spPr bwMode="auto">
          <a:xfrm>
            <a:off x="534988" y="1431032"/>
            <a:ext cx="3330764" cy="5022304"/>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5391524" y="1431032"/>
            <a:ext cx="3784424" cy="5022304"/>
          </a:xfrm>
          <a:prstGeom prst="rect">
            <a:avLst/>
          </a:prstGeom>
          <a:noFill/>
          <a:ln w="9525">
            <a:noFill/>
            <a:miter lim="800000"/>
            <a:headEnd/>
            <a:tailEnd/>
          </a:ln>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3826" name="Rectangle 6146"/>
          <p:cNvSpPr>
            <a:spLocks noGrp="1" noChangeArrowheads="1"/>
          </p:cNvSpPr>
          <p:nvPr>
            <p:ph type="title"/>
          </p:nvPr>
        </p:nvSpPr>
        <p:spPr bwMode="auto">
          <a:xfrm>
            <a:off x="762000" y="609600"/>
            <a:ext cx="8763000" cy="1143000"/>
          </a:xfrm>
          <a:noFill/>
          <a:ln w="12700">
            <a:miter lim="800000"/>
            <a:headEnd type="none" w="sm" len="sm"/>
            <a:tailEnd type="none" w="sm" len="sm"/>
          </a:ln>
        </p:spPr>
        <p:txBody>
          <a:bodyPr vert="horz" wrap="square" lIns="91440" tIns="45720" rIns="91440" bIns="45720" numCol="1" anchor="t" anchorCtr="0" compatLnSpc="1">
            <a:prstTxWarp prst="textNoShape">
              <a:avLst/>
            </a:prstTxWarp>
          </a:bodyPr>
          <a:lstStyle/>
          <a:p>
            <a:r>
              <a:rPr lang="de-DE" sz="2800" dirty="0">
                <a:solidFill>
                  <a:schemeClr val="accent4"/>
                </a:solidFill>
              </a:rPr>
              <a:t>Kontroversen: </a:t>
            </a:r>
            <a:r>
              <a:rPr lang="de-DE" sz="2800" dirty="0" err="1">
                <a:solidFill>
                  <a:schemeClr val="accent4"/>
                </a:solidFill>
              </a:rPr>
              <a:t>False</a:t>
            </a:r>
            <a:r>
              <a:rPr lang="de-DE" sz="2800" dirty="0">
                <a:solidFill>
                  <a:schemeClr val="accent4"/>
                </a:solidFill>
              </a:rPr>
              <a:t>-Memory-Debatte</a:t>
            </a:r>
          </a:p>
        </p:txBody>
      </p:sp>
      <p:sp>
        <p:nvSpPr>
          <p:cNvPr id="973827" name="Rectangle 6147"/>
          <p:cNvSpPr>
            <a:spLocks noGrp="1" noChangeArrowheads="1"/>
          </p:cNvSpPr>
          <p:nvPr>
            <p:ph type="body" idx="1"/>
          </p:nvPr>
        </p:nvSpPr>
        <p:spPr bwMode="auto">
          <a:xfrm>
            <a:off x="762000" y="1412776"/>
            <a:ext cx="8763000" cy="4114800"/>
          </a:xfrm>
          <a:noFill/>
          <a:ln w="12700">
            <a:miter lim="800000"/>
            <a:headEnd type="none" w="sm" len="sm"/>
            <a:tailEnd type="none" w="sm" len="sm"/>
          </a:ln>
        </p:spPr>
        <p:txBody>
          <a:bodyPr vert="horz" wrap="square" lIns="91440" tIns="45720" rIns="91440" bIns="45720" numCol="1" anchor="t" anchorCtr="0" compatLnSpc="1">
            <a:prstTxWarp prst="textNoShape">
              <a:avLst/>
            </a:prstTxWarp>
          </a:bodyPr>
          <a:lstStyle/>
          <a:p>
            <a:r>
              <a:rPr lang="de-DE" sz="1800" dirty="0">
                <a:latin typeface="Arial Unicode MS" pitchFamily="34" charset="-128"/>
              </a:rPr>
              <a:t>Erinnerungen an traumatische Erlebnisse können vorübergehend durch Prozesse des „normalen“ Vergessens und durch psychodynamische Abwehrprozesse dem Bewusstsein nicht zugänglich sein und dann meist aufgrund spezifischer </a:t>
            </a:r>
            <a:r>
              <a:rPr lang="de-DE" sz="1800" dirty="0" err="1">
                <a:latin typeface="Arial Unicode MS" pitchFamily="34" charset="-128"/>
              </a:rPr>
              <a:t>Triggersituationen</a:t>
            </a:r>
            <a:r>
              <a:rPr lang="de-DE" sz="1800" dirty="0">
                <a:latin typeface="Arial Unicode MS" pitchFamily="34" charset="-128"/>
              </a:rPr>
              <a:t>/Auslösereize wieder auftauchen</a:t>
            </a:r>
          </a:p>
          <a:p>
            <a:endParaRPr lang="de-DE" sz="1800" dirty="0">
              <a:latin typeface="Arial Unicode MS" pitchFamily="34" charset="-128"/>
            </a:endParaRPr>
          </a:p>
          <a:p>
            <a:r>
              <a:rPr lang="de-DE" sz="1800" dirty="0">
                <a:latin typeface="Arial Unicode MS" pitchFamily="34" charset="-128"/>
              </a:rPr>
              <a:t>Ebenso können „falsche“ Erinnerungen durch suggestive Maßnahmen hervorgerufen werden. Dafür sprechen u.a. Berichte von Betroffenen, die später diese „falschen“ Erinnerungen widerrufen haben.</a:t>
            </a:r>
          </a:p>
          <a:p>
            <a:endParaRPr lang="de-DE" sz="1800" dirty="0">
              <a:latin typeface="Arial Unicode MS" pitchFamily="34" charset="-128"/>
            </a:endParaRPr>
          </a:p>
          <a:p>
            <a:r>
              <a:rPr lang="de-DE" sz="1800" dirty="0">
                <a:latin typeface="Arial Unicode MS" pitchFamily="34" charset="-128"/>
              </a:rPr>
              <a:t>Es bleibt dennoch fraglich, ob Erinnerungen an schwer traumatische Erlebnisse suggeriert werden können. Schwere Misshandlungserlebnisse lassen sich nicht im Laborexperiment nachvollziehen.</a:t>
            </a:r>
          </a:p>
          <a:p>
            <a:endParaRPr lang="de-DE" sz="1800" dirty="0">
              <a:latin typeface="Arial Unicode MS" pitchFamily="34" charset="-128"/>
            </a:endParaRPr>
          </a:p>
          <a:p>
            <a:r>
              <a:rPr lang="de-DE" sz="1800" dirty="0">
                <a:latin typeface="Arial Unicode MS" pitchFamily="34" charset="-128"/>
              </a:rPr>
              <a:t>Explizite und autobiographische Erinnerungen unterliegen konstruktiven Prozessen und können nicht als historische Wahrheiten angesehen werden.</a:t>
            </a:r>
          </a:p>
          <a:p>
            <a:endParaRPr lang="de-DE" sz="1800" dirty="0">
              <a:latin typeface="Arial Unicode MS" pitchFamily="34" charset="-128"/>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4850" name="Rectangle 2"/>
          <p:cNvSpPr>
            <a:spLocks noGrp="1" noChangeArrowheads="1"/>
          </p:cNvSpPr>
          <p:nvPr>
            <p:ph type="title"/>
          </p:nvPr>
        </p:nvSpPr>
        <p:spPr bwMode="auto">
          <a:xfrm>
            <a:off x="762000" y="609600"/>
            <a:ext cx="8763000" cy="1143000"/>
          </a:xfrm>
          <a:noFill/>
          <a:ln w="12700">
            <a:miter lim="800000"/>
            <a:headEnd type="none" w="sm" len="sm"/>
            <a:tailEnd type="none" w="sm" len="sm"/>
          </a:ln>
        </p:spPr>
        <p:txBody>
          <a:bodyPr vert="horz" wrap="square" lIns="91440" tIns="45720" rIns="91440" bIns="45720" numCol="1" anchor="t" anchorCtr="0" compatLnSpc="1">
            <a:prstTxWarp prst="textNoShape">
              <a:avLst/>
            </a:prstTxWarp>
          </a:bodyPr>
          <a:lstStyle/>
          <a:p>
            <a:r>
              <a:rPr lang="de-DE" sz="2800" dirty="0">
                <a:solidFill>
                  <a:schemeClr val="accent4"/>
                </a:solidFill>
                <a:latin typeface="Arial Unicode MS" pitchFamily="34" charset="-128"/>
              </a:rPr>
              <a:t>Kontroversen: </a:t>
            </a:r>
            <a:r>
              <a:rPr lang="de-DE" sz="2800" dirty="0" err="1">
                <a:solidFill>
                  <a:schemeClr val="accent4"/>
                </a:solidFill>
                <a:latin typeface="Arial Unicode MS" pitchFamily="34" charset="-128"/>
              </a:rPr>
              <a:t>False</a:t>
            </a:r>
            <a:r>
              <a:rPr lang="de-DE" sz="2800" dirty="0">
                <a:solidFill>
                  <a:schemeClr val="accent4"/>
                </a:solidFill>
                <a:latin typeface="Arial Unicode MS" pitchFamily="34" charset="-128"/>
              </a:rPr>
              <a:t>-Memory-Debatte</a:t>
            </a:r>
          </a:p>
        </p:txBody>
      </p:sp>
      <p:sp>
        <p:nvSpPr>
          <p:cNvPr id="974851" name="Rectangle 3"/>
          <p:cNvSpPr>
            <a:spLocks noGrp="1" noChangeArrowheads="1"/>
          </p:cNvSpPr>
          <p:nvPr>
            <p:ph type="body" idx="1"/>
          </p:nvPr>
        </p:nvSpPr>
        <p:spPr bwMode="auto">
          <a:xfrm>
            <a:off x="762000" y="1268760"/>
            <a:ext cx="8763000" cy="4114800"/>
          </a:xfrm>
          <a:noFill/>
          <a:ln w="12700">
            <a:miter lim="800000"/>
            <a:headEnd type="none" w="sm" len="sm"/>
            <a:tailEnd type="none" w="sm" len="sm"/>
          </a:ln>
        </p:spPr>
        <p:txBody>
          <a:bodyPr vert="horz" wrap="square" lIns="91440" tIns="45720" rIns="91440" bIns="45720" numCol="1" anchor="t" anchorCtr="0" compatLnSpc="1">
            <a:prstTxWarp prst="textNoShape">
              <a:avLst/>
            </a:prstTxWarp>
          </a:bodyPr>
          <a:lstStyle/>
          <a:p>
            <a:pPr>
              <a:lnSpc>
                <a:spcPct val="90000"/>
              </a:lnSpc>
            </a:pPr>
            <a:r>
              <a:rPr lang="de-DE" sz="1800" dirty="0">
                <a:latin typeface="Arial Unicode MS" pitchFamily="34" charset="-128"/>
              </a:rPr>
              <a:t>Implizite Erinnerungen sind weniger „löschungsgefährdet“ und gehen auch auf frühere Lebensphasen zurück. Aber aufgrund impliziter Erinnerungen lässt sich nicht automatisch auf ein stattgehabtes Trauma schließen.</a:t>
            </a:r>
          </a:p>
          <a:p>
            <a:pPr>
              <a:lnSpc>
                <a:spcPct val="90000"/>
              </a:lnSpc>
            </a:pPr>
            <a:endParaRPr lang="de-DE" sz="1800" dirty="0">
              <a:latin typeface="Arial Unicode MS" pitchFamily="34" charset="-128"/>
            </a:endParaRPr>
          </a:p>
          <a:p>
            <a:pPr>
              <a:lnSpc>
                <a:spcPct val="90000"/>
              </a:lnSpc>
            </a:pPr>
            <a:r>
              <a:rPr lang="de-DE" sz="1800" dirty="0">
                <a:latin typeface="Arial Unicode MS" pitchFamily="34" charset="-128"/>
              </a:rPr>
              <a:t>Erinnerungen an emotional hoch erregende traumatische Erlebnisse sind in der Regel genaue Erinnerungen, wobei zentrale bedrohliche Ereignisse exakter erinnert werden als periphere Details und Details von einzelnen Ereignissen genauer erinnert werden als von wiederholten Ereignissen.</a:t>
            </a:r>
          </a:p>
          <a:p>
            <a:pPr>
              <a:lnSpc>
                <a:spcPct val="90000"/>
              </a:lnSpc>
            </a:pPr>
            <a:endParaRPr lang="de-DE" sz="1800" dirty="0">
              <a:latin typeface="Arial Unicode MS" pitchFamily="34" charset="-128"/>
            </a:endParaRPr>
          </a:p>
          <a:p>
            <a:pPr>
              <a:lnSpc>
                <a:spcPct val="90000"/>
              </a:lnSpc>
            </a:pPr>
            <a:r>
              <a:rPr lang="de-DE" sz="1800" dirty="0">
                <a:latin typeface="Arial Unicode MS" pitchFamily="34" charset="-128"/>
              </a:rPr>
              <a:t>Patienten, die schwere posttraumatische psychische Störungen erlitten haben, und an Ich-strukturellen Störungen leiden, sind empfindlicher für Suggestionen als andere.</a:t>
            </a:r>
          </a:p>
          <a:p>
            <a:pPr>
              <a:lnSpc>
                <a:spcPct val="90000"/>
              </a:lnSpc>
            </a:pPr>
            <a:endParaRPr lang="de-DE" sz="1800" dirty="0">
              <a:latin typeface="Arial Unicode MS" pitchFamily="34" charset="-128"/>
            </a:endParaRPr>
          </a:p>
          <a:p>
            <a:pPr>
              <a:lnSpc>
                <a:spcPct val="90000"/>
              </a:lnSpc>
            </a:pPr>
            <a:r>
              <a:rPr lang="de-DE" sz="1800" dirty="0">
                <a:latin typeface="Arial Unicode MS" pitchFamily="34" charset="-128"/>
              </a:rPr>
              <a:t>Patienten, die sich in psychotherapeutischer Behandlung befinden, sind aufgrund der vorübergehenden Abhängigkeitsbeziehung vom Therapeuten und der Übertragungsprozesse empfänglicher für Suggestion durch ihre Therapeuten. Suggestive Techniken sollten mit Zurückhaltung angewendet werden.</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5874" name="Rectangle 2"/>
          <p:cNvSpPr>
            <a:spLocks noGrp="1" noChangeArrowheads="1"/>
          </p:cNvSpPr>
          <p:nvPr>
            <p:ph type="title"/>
          </p:nvPr>
        </p:nvSpPr>
        <p:spPr bwMode="auto">
          <a:xfrm>
            <a:off x="762000" y="609600"/>
            <a:ext cx="8763000" cy="1143000"/>
          </a:xfrm>
          <a:noFill/>
          <a:ln w="12700">
            <a:miter lim="800000"/>
            <a:headEnd type="none" w="sm" len="sm"/>
            <a:tailEnd type="none" w="sm" len="sm"/>
          </a:ln>
        </p:spPr>
        <p:txBody>
          <a:bodyPr vert="horz" wrap="square" lIns="91440" tIns="45720" rIns="91440" bIns="45720" numCol="1" anchor="t" anchorCtr="0" compatLnSpc="1">
            <a:prstTxWarp prst="textNoShape">
              <a:avLst/>
            </a:prstTxWarp>
          </a:bodyPr>
          <a:lstStyle/>
          <a:p>
            <a:r>
              <a:rPr lang="de-DE" sz="2800" dirty="0">
                <a:solidFill>
                  <a:schemeClr val="tx2"/>
                </a:solidFill>
                <a:latin typeface="Arial Unicode MS" pitchFamily="34" charset="-128"/>
              </a:rPr>
              <a:t>Kontroversen: </a:t>
            </a:r>
            <a:r>
              <a:rPr lang="de-DE" sz="2800" dirty="0" err="1">
                <a:solidFill>
                  <a:schemeClr val="tx2"/>
                </a:solidFill>
                <a:latin typeface="Arial Unicode MS" pitchFamily="34" charset="-128"/>
              </a:rPr>
              <a:t>False</a:t>
            </a:r>
            <a:r>
              <a:rPr lang="de-DE" sz="2800" dirty="0">
                <a:solidFill>
                  <a:schemeClr val="tx2"/>
                </a:solidFill>
                <a:latin typeface="Arial Unicode MS" pitchFamily="34" charset="-128"/>
              </a:rPr>
              <a:t>-Memory-Debatte</a:t>
            </a:r>
          </a:p>
        </p:txBody>
      </p:sp>
      <p:sp>
        <p:nvSpPr>
          <p:cNvPr id="975875" name="Rectangle 3"/>
          <p:cNvSpPr>
            <a:spLocks noGrp="1" noChangeArrowheads="1"/>
          </p:cNvSpPr>
          <p:nvPr>
            <p:ph type="body" idx="1"/>
          </p:nvPr>
        </p:nvSpPr>
        <p:spPr bwMode="auto">
          <a:xfrm>
            <a:off x="762000" y="1600200"/>
            <a:ext cx="8763000" cy="4114800"/>
          </a:xfrm>
          <a:noFill/>
          <a:ln w="12700">
            <a:miter lim="800000"/>
            <a:headEnd type="none" w="sm" len="sm"/>
            <a:tailEnd type="none" w="sm" len="sm"/>
          </a:ln>
        </p:spPr>
        <p:txBody>
          <a:bodyPr vert="horz" wrap="square" lIns="91440" tIns="45720" rIns="91440" bIns="45720" numCol="1" anchor="t" anchorCtr="0" compatLnSpc="1">
            <a:prstTxWarp prst="textNoShape">
              <a:avLst/>
            </a:prstTxWarp>
          </a:bodyPr>
          <a:lstStyle/>
          <a:p>
            <a:pPr>
              <a:lnSpc>
                <a:spcPct val="90000"/>
              </a:lnSpc>
            </a:pPr>
            <a:r>
              <a:rPr lang="de-DE" sz="1800" dirty="0">
                <a:latin typeface="Arial Unicode MS" pitchFamily="34" charset="-128"/>
              </a:rPr>
              <a:t>Die Behandlung schwer traumatisierter Patienten mit dissoziativen Bewusstseinsstörungen sollte klinisch erfahrenen Therapeuten vorbehalten bleiben. Die Kenntnis von und der Umgang mit Übertragungs- und Gegenübertragungsprozessen sollte unbedingt vorhanden sein und durch kontinuierliche Inter- und Supervision begleitet werden.</a:t>
            </a:r>
          </a:p>
          <a:p>
            <a:pPr>
              <a:lnSpc>
                <a:spcPct val="90000"/>
              </a:lnSpc>
            </a:pPr>
            <a:endParaRPr lang="de-DE" sz="1800" dirty="0">
              <a:latin typeface="Arial Unicode MS" pitchFamily="34" charset="-128"/>
            </a:endParaRPr>
          </a:p>
          <a:p>
            <a:pPr>
              <a:lnSpc>
                <a:spcPct val="90000"/>
              </a:lnSpc>
            </a:pPr>
            <a:r>
              <a:rPr lang="de-DE" sz="1800" dirty="0">
                <a:latin typeface="Arial Unicode MS" pitchFamily="34" charset="-128"/>
              </a:rPr>
              <a:t>Ob das durch suggestive Techniken induzierte Wiedererinnern und die kathartische Abfuhr im Rahmen solcher „Trauma-Sitzungen“ adäquate Behandlungsformen für schwer traumatisierte Patienten darstellen, ist gegenwärtig nicht gesichert.</a:t>
            </a:r>
          </a:p>
          <a:p>
            <a:pPr>
              <a:lnSpc>
                <a:spcPct val="90000"/>
              </a:lnSpc>
            </a:pPr>
            <a:endParaRPr lang="de-DE" sz="1800" dirty="0">
              <a:latin typeface="Arial Unicode MS" pitchFamily="34" charset="-128"/>
            </a:endParaRPr>
          </a:p>
          <a:p>
            <a:pPr>
              <a:lnSpc>
                <a:spcPct val="90000"/>
              </a:lnSpc>
            </a:pPr>
            <a:r>
              <a:rPr lang="de-DE" sz="1800" dirty="0">
                <a:latin typeface="Arial Unicode MS" pitchFamily="34" charset="-128"/>
              </a:rPr>
              <a:t>Die Auseinandersetzung um die </a:t>
            </a:r>
            <a:r>
              <a:rPr lang="de-DE" sz="1800" dirty="0" err="1">
                <a:latin typeface="Arial Unicode MS" pitchFamily="34" charset="-128"/>
              </a:rPr>
              <a:t>False</a:t>
            </a:r>
            <a:r>
              <a:rPr lang="de-DE" sz="1800" dirty="0">
                <a:latin typeface="Arial Unicode MS" pitchFamily="34" charset="-128"/>
              </a:rPr>
              <a:t>-Memory-Debatte verdeckt in keiner Weise die Tatsache, das Kindesmissbrauch sowohl in USA als auch in Europa ein leider verbreitetes und sehr komplexes Problem darstellt</a:t>
            </a:r>
            <a:r>
              <a:rPr lang="de-DE" sz="1800" dirty="0"/>
              <a:t>.</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55776" name="Group 32"/>
          <p:cNvGraphicFramePr>
            <a:graphicFrameLocks noGrp="1"/>
          </p:cNvGraphicFramePr>
          <p:nvPr/>
        </p:nvGraphicFramePr>
        <p:xfrm>
          <a:off x="152400" y="565150"/>
          <a:ext cx="6324600" cy="5467669"/>
        </p:xfrm>
        <a:graphic>
          <a:graphicData uri="http://schemas.openxmlformats.org/drawingml/2006/table">
            <a:tbl>
              <a:tblPr/>
              <a:tblGrid>
                <a:gridCol w="3200400">
                  <a:extLst>
                    <a:ext uri="{9D8B030D-6E8A-4147-A177-3AD203B41FA5}">
                      <a16:colId xmlns:a16="http://schemas.microsoft.com/office/drawing/2014/main" val="20000"/>
                    </a:ext>
                  </a:extLst>
                </a:gridCol>
                <a:gridCol w="3124200">
                  <a:extLst>
                    <a:ext uri="{9D8B030D-6E8A-4147-A177-3AD203B41FA5}">
                      <a16:colId xmlns:a16="http://schemas.microsoft.com/office/drawing/2014/main" val="20001"/>
                    </a:ext>
                  </a:extLst>
                </a:gridCol>
              </a:tblGrid>
              <a:tr h="652463">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err="1">
                          <a:ln>
                            <a:noFill/>
                          </a:ln>
                          <a:solidFill>
                            <a:srgbClr val="000099"/>
                          </a:solidFill>
                          <a:effectLst/>
                          <a:latin typeface="Arial" charset="0"/>
                        </a:rPr>
                        <a:t>Explizites</a:t>
                      </a:r>
                      <a:r>
                        <a:rPr kumimoji="0" lang="en-US" sz="1800" b="0" i="0" u="none" strike="noStrike" cap="none" normalizeH="0" baseline="0" dirty="0">
                          <a:ln>
                            <a:noFill/>
                          </a:ln>
                          <a:solidFill>
                            <a:srgbClr val="000099"/>
                          </a:solidFill>
                          <a:effectLst/>
                          <a:latin typeface="Arial" charset="0"/>
                        </a:rPr>
                        <a:t> </a:t>
                      </a:r>
                      <a:r>
                        <a:rPr kumimoji="0" lang="en-US" sz="1800" b="0" i="0" u="none" strike="noStrike" cap="none" normalizeH="0" baseline="0" dirty="0" err="1">
                          <a:ln>
                            <a:noFill/>
                          </a:ln>
                          <a:solidFill>
                            <a:srgbClr val="000099"/>
                          </a:solidFill>
                          <a:effectLst/>
                          <a:latin typeface="Arial" charset="0"/>
                        </a:rPr>
                        <a:t>Erinnerungssystem</a:t>
                      </a:r>
                      <a:endParaRPr kumimoji="0" lang="de-DE" sz="1800" b="0" i="0" u="none" strike="noStrike" cap="none" normalizeH="0" baseline="0" dirty="0">
                        <a:ln>
                          <a:noFill/>
                        </a:ln>
                        <a:solidFill>
                          <a:srgbClr val="000099"/>
                        </a:solidFill>
                        <a:effectLst/>
                        <a:latin typeface="Arial"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rgbClr val="000099"/>
                          </a:solidFill>
                          <a:effectLst/>
                          <a:latin typeface="Arial" charset="0"/>
                        </a:rPr>
                        <a:t>Implizites (prozedurales) Erinnerungssystem</a:t>
                      </a:r>
                      <a:endParaRPr kumimoji="0" lang="de-DE" sz="1800" b="0" i="0" u="none" strike="noStrike" cap="none" normalizeH="0" baseline="0">
                        <a:ln>
                          <a:noFill/>
                        </a:ln>
                        <a:solidFill>
                          <a:srgbClr val="000099"/>
                        </a:solidFill>
                        <a:effectLst/>
                        <a:latin typeface="Arial"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654050">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600" b="0" i="0" u="none" strike="noStrike" cap="none" normalizeH="0" baseline="0">
                          <a:ln>
                            <a:noFill/>
                          </a:ln>
                          <a:solidFill>
                            <a:schemeClr val="tx1"/>
                          </a:solidFill>
                          <a:effectLst/>
                          <a:latin typeface="Arial" charset="0"/>
                        </a:rPr>
                        <a:t>abhängig von aktiver Aufmerksamkeit</a:t>
                      </a:r>
                      <a:endParaRPr kumimoji="0" lang="de-DE" sz="16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endParaRPr kumimoji="0" lang="de-DE"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633413">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600" b="0" i="0" u="none" strike="noStrike" cap="none" normalizeH="0" baseline="0">
                          <a:ln>
                            <a:noFill/>
                          </a:ln>
                          <a:solidFill>
                            <a:schemeClr val="tx1"/>
                          </a:solidFill>
                          <a:effectLst/>
                          <a:latin typeface="Arial" charset="0"/>
                        </a:rPr>
                        <a:t>setzt bewußten Willensakt voraus</a:t>
                      </a:r>
                      <a:endParaRPr kumimoji="0" lang="de-DE" sz="16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de-DE" sz="1600" b="0" i="0" u="none" strike="noStrike" cap="none" normalizeH="0" baseline="0">
                          <a:ln>
                            <a:noFill/>
                          </a:ln>
                          <a:solidFill>
                            <a:schemeClr val="tx1"/>
                          </a:solidFill>
                          <a:effectLst/>
                          <a:latin typeface="Arial" charset="0"/>
                        </a:rPr>
                        <a:t>Läuft unbewusst ab</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666750">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600" b="0" i="0" u="none" strike="noStrike" cap="none" normalizeH="0" baseline="0">
                          <a:ln>
                            <a:noFill/>
                          </a:ln>
                          <a:solidFill>
                            <a:schemeClr val="tx1"/>
                          </a:solidFill>
                          <a:effectLst/>
                          <a:latin typeface="Arial" charset="0"/>
                        </a:rPr>
                        <a:t>Inhalte sind verbalisierbar</a:t>
                      </a:r>
                      <a:endParaRPr kumimoji="0" lang="de-DE" sz="16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de-DE" sz="1600" b="0" i="0" u="none" strike="noStrike" cap="none" normalizeH="0" baseline="0">
                          <a:ln>
                            <a:noFill/>
                          </a:ln>
                          <a:solidFill>
                            <a:schemeClr val="tx1"/>
                          </a:solidFill>
                          <a:effectLst/>
                          <a:latin typeface="Arial" charset="0"/>
                        </a:rPr>
                        <a:t>Ohne zeitliche, räumliche und personale Organisation</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652463">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600" b="0" i="0" u="none" strike="noStrike" cap="none" normalizeH="0" baseline="0">
                          <a:ln>
                            <a:noFill/>
                          </a:ln>
                          <a:solidFill>
                            <a:schemeClr val="tx1"/>
                          </a:solidFill>
                          <a:effectLst/>
                          <a:latin typeface="Arial" charset="0"/>
                        </a:rPr>
                        <a:t>autobiographisches Gedächtnis</a:t>
                      </a:r>
                      <a:endParaRPr kumimoji="0" lang="de-DE" sz="16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de-DE" sz="1600" b="0" i="0" u="none" strike="noStrike" cap="none" normalizeH="0" baseline="0">
                          <a:ln>
                            <a:noFill/>
                          </a:ln>
                          <a:solidFill>
                            <a:schemeClr val="tx1"/>
                          </a:solidFill>
                          <a:effectLst/>
                          <a:latin typeface="Arial" charset="0"/>
                        </a:rPr>
                        <a:t>Assoziatives Lernen nach klass. Konditionierungsprinzip</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r h="654050">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endParaRPr kumimoji="0" lang="de-DE" sz="16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de-DE" sz="1600" b="0" i="0" u="none" strike="noStrike" cap="none" normalizeH="0" baseline="0">
                          <a:ln>
                            <a:noFill/>
                          </a:ln>
                          <a:solidFill>
                            <a:schemeClr val="tx1"/>
                          </a:solidFill>
                          <a:effectLst/>
                          <a:latin typeface="Arial" charset="0"/>
                        </a:rPr>
                        <a:t>Nichtassoziatives Lernen wie Sensitivierung und Habituation</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5"/>
                  </a:ext>
                </a:extLst>
              </a:tr>
              <a:tr h="1389063">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endParaRPr kumimoji="0" lang="de-DE" sz="16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de-DE" sz="1600" b="0" i="0" u="none" strike="noStrike" cap="none" normalizeH="0" baseline="0" dirty="0" err="1">
                          <a:ln>
                            <a:noFill/>
                          </a:ln>
                          <a:solidFill>
                            <a:schemeClr val="tx1"/>
                          </a:solidFill>
                          <a:effectLst/>
                          <a:latin typeface="Arial" charset="0"/>
                        </a:rPr>
                        <a:t>Priming</a:t>
                      </a:r>
                      <a:r>
                        <a:rPr kumimoji="0" lang="de-DE" sz="1600" b="0" i="0" u="none" strike="noStrike" cap="none" normalizeH="0" baseline="0" dirty="0">
                          <a:ln>
                            <a:noFill/>
                          </a:ln>
                          <a:solidFill>
                            <a:schemeClr val="tx1"/>
                          </a:solidFill>
                          <a:effectLst/>
                          <a:latin typeface="Arial" charset="0"/>
                        </a:rPr>
                        <a:t>: vorherige Exposition gegenüber Wörtern, visuellen gestalten, Tönen fördert späteres Wiedererkennen auch wenn das Reizmaterial nur fragmentarisch ist</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6"/>
                  </a:ext>
                </a:extLst>
              </a:tr>
            </a:tbl>
          </a:graphicData>
        </a:graphic>
      </p:graphicFrame>
      <p:pic>
        <p:nvPicPr>
          <p:cNvPr id="44060" name="Picture 28" descr="C:\Dokumente und Einstellungen\A.Eckhardt\Desktop\Eigene Scans\img112.jpg"/>
          <p:cNvPicPr>
            <a:picLocks noChangeAspect="1" noChangeArrowheads="1"/>
          </p:cNvPicPr>
          <p:nvPr/>
        </p:nvPicPr>
        <p:blipFill>
          <a:blip r:embed="rId2" cstate="print"/>
          <a:srcRect/>
          <a:stretch>
            <a:fillRect/>
          </a:stretch>
        </p:blipFill>
        <p:spPr bwMode="auto">
          <a:xfrm>
            <a:off x="6705600" y="3276600"/>
            <a:ext cx="3200400" cy="2997200"/>
          </a:xfrm>
          <a:prstGeom prst="rect">
            <a:avLst/>
          </a:prstGeom>
          <a:noFill/>
          <a:ln w="9525">
            <a:noFill/>
            <a:miter lim="800000"/>
            <a:headEnd/>
            <a:tailEnd/>
          </a:ln>
        </p:spPr>
      </p:pic>
      <p:pic>
        <p:nvPicPr>
          <p:cNvPr id="44061" name="Picture 29" descr="C:\Dokumente und Einstellungen\A.Eckhardt\Desktop\Eigene Scans\img113.jpg"/>
          <p:cNvPicPr>
            <a:picLocks noChangeAspect="1" noChangeArrowheads="1"/>
          </p:cNvPicPr>
          <p:nvPr/>
        </p:nvPicPr>
        <p:blipFill>
          <a:blip r:embed="rId3" cstate="print"/>
          <a:srcRect/>
          <a:stretch>
            <a:fillRect/>
          </a:stretch>
        </p:blipFill>
        <p:spPr bwMode="auto">
          <a:xfrm>
            <a:off x="6705600" y="152400"/>
            <a:ext cx="3200400" cy="3081338"/>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FCFF"/>
        </a:solidFill>
        <a:effectLst/>
      </p:bgPr>
    </p:bg>
    <p:spTree>
      <p:nvGrpSpPr>
        <p:cNvPr id="1" name=""/>
        <p:cNvGrpSpPr/>
        <p:nvPr/>
      </p:nvGrpSpPr>
      <p:grpSpPr>
        <a:xfrm>
          <a:off x="0" y="0"/>
          <a:ext cx="0" cy="0"/>
          <a:chOff x="0" y="0"/>
          <a:chExt cx="0" cy="0"/>
        </a:xfrm>
      </p:grpSpPr>
      <p:sp>
        <p:nvSpPr>
          <p:cNvPr id="1028098" name="Rectangle 2"/>
          <p:cNvSpPr>
            <a:spLocks noGrp="1" noChangeArrowheads="1"/>
          </p:cNvSpPr>
          <p:nvPr>
            <p:ph type="title"/>
          </p:nvPr>
        </p:nvSpPr>
        <p:spPr>
          <a:xfrm>
            <a:off x="304800" y="152400"/>
            <a:ext cx="9982200" cy="2438400"/>
          </a:xfrm>
        </p:spPr>
        <p:txBody>
          <a:bodyPr lIns="92075" tIns="46038" rIns="92075" bIns="46038" rtlCol="0">
            <a:normAutofit fontScale="90000"/>
          </a:bodyPr>
          <a:lstStyle/>
          <a:p>
            <a:pPr fontAlgn="auto">
              <a:spcAft>
                <a:spcPts val="0"/>
              </a:spcAft>
              <a:defRPr/>
            </a:pPr>
            <a:br>
              <a:rPr lang="en-US" sz="2400" b="1">
                <a:solidFill>
                  <a:srgbClr val="FF99CC"/>
                </a:solidFill>
              </a:rPr>
            </a:br>
            <a:br>
              <a:rPr lang="en-US" sz="2400" b="1">
                <a:solidFill>
                  <a:srgbClr val="FF99CC"/>
                </a:solidFill>
              </a:rPr>
            </a:br>
            <a:r>
              <a:rPr lang="en-US" sz="2400" b="1">
                <a:solidFill>
                  <a:srgbClr val="004C4A"/>
                </a:solidFill>
                <a:latin typeface="Arial" charset="0"/>
              </a:rPr>
              <a:t>Klinische Symptomatik</a:t>
            </a:r>
            <a:br>
              <a:rPr lang="en-US" sz="2400" b="1">
                <a:solidFill>
                  <a:srgbClr val="004C4A"/>
                </a:solidFill>
                <a:latin typeface="Arial" charset="0"/>
              </a:rPr>
            </a:br>
            <a:br>
              <a:rPr lang="en-US" sz="2400" b="1">
                <a:solidFill>
                  <a:srgbClr val="004C4A"/>
                </a:solidFill>
                <a:latin typeface="Arial" charset="0"/>
              </a:rPr>
            </a:br>
            <a:r>
              <a:rPr lang="en-US" sz="2400" i="1">
                <a:solidFill>
                  <a:srgbClr val="004C4A"/>
                </a:solidFill>
                <a:latin typeface="Arial" charset="0"/>
              </a:rPr>
              <a:t>Möglichkeiten dissoziativer Veränderungen</a:t>
            </a:r>
            <a:br>
              <a:rPr lang="en-US" sz="4000" b="1">
                <a:solidFill>
                  <a:srgbClr val="004C4A"/>
                </a:solidFill>
                <a:latin typeface="Arial" charset="0"/>
              </a:rPr>
            </a:br>
            <a:br>
              <a:rPr lang="en-US" sz="3200" b="1">
                <a:solidFill>
                  <a:srgbClr val="FFFF66"/>
                </a:solidFill>
                <a:latin typeface="Arial" charset="0"/>
              </a:rPr>
            </a:br>
            <a:endParaRPr lang="en-US" sz="3200" b="1">
              <a:solidFill>
                <a:srgbClr val="FFFF66"/>
              </a:solidFill>
              <a:latin typeface="Arial" charset="0"/>
            </a:endParaRPr>
          </a:p>
        </p:txBody>
      </p:sp>
      <p:sp>
        <p:nvSpPr>
          <p:cNvPr id="12291" name="Rectangle 3"/>
          <p:cNvSpPr>
            <a:spLocks noGrp="1" noChangeArrowheads="1"/>
          </p:cNvSpPr>
          <p:nvPr>
            <p:ph idx="1"/>
          </p:nvPr>
        </p:nvSpPr>
        <p:spPr>
          <a:xfrm>
            <a:off x="381000" y="2286000"/>
            <a:ext cx="10134600" cy="4114800"/>
          </a:xfrm>
        </p:spPr>
        <p:txBody>
          <a:bodyPr lIns="92075" tIns="46038" rIns="92075" bIns="46038"/>
          <a:lstStyle/>
          <a:p>
            <a:pPr>
              <a:buClr>
                <a:srgbClr val="008080"/>
              </a:buClr>
              <a:buFont typeface="Wingdings" pitchFamily="2" charset="2"/>
              <a:buChar char="Ø"/>
            </a:pPr>
            <a:r>
              <a:rPr lang="en-US" sz="2400">
                <a:solidFill>
                  <a:schemeClr val="tx2"/>
                </a:solidFill>
                <a:latin typeface="Arial" charset="0"/>
              </a:rPr>
              <a:t>Bereich der Selbstwahrnehmung, z.B. als Depersonalisation</a:t>
            </a:r>
          </a:p>
          <a:p>
            <a:pPr>
              <a:buClr>
                <a:srgbClr val="008080"/>
              </a:buClr>
              <a:buFont typeface="Wingdings" pitchFamily="2" charset="2"/>
              <a:buNone/>
            </a:pPr>
            <a:r>
              <a:rPr lang="en-US" sz="2400">
                <a:solidFill>
                  <a:schemeClr val="tx2"/>
                </a:solidFill>
                <a:latin typeface="Arial" charset="0"/>
              </a:rPr>
              <a:t>     (Numbing, Detachment)</a:t>
            </a:r>
          </a:p>
          <a:p>
            <a:pPr>
              <a:buClr>
                <a:srgbClr val="008080"/>
              </a:buClr>
              <a:buFont typeface="Wingdings" pitchFamily="2" charset="2"/>
              <a:buChar char="Ø"/>
            </a:pPr>
            <a:r>
              <a:rPr lang="en-US" sz="2400">
                <a:solidFill>
                  <a:schemeClr val="tx2"/>
                </a:solidFill>
                <a:latin typeface="Arial" charset="0"/>
              </a:rPr>
              <a:t> Wahrnehmung der Außenwelt  </a:t>
            </a:r>
          </a:p>
          <a:p>
            <a:pPr>
              <a:buClr>
                <a:srgbClr val="008080"/>
              </a:buClr>
              <a:buFont typeface="Wingdings" pitchFamily="2" charset="2"/>
              <a:buNone/>
            </a:pPr>
            <a:r>
              <a:rPr lang="en-US" sz="2400">
                <a:solidFill>
                  <a:schemeClr val="tx2"/>
                </a:solidFill>
                <a:latin typeface="Arial" charset="0"/>
              </a:rPr>
              <a:t>     (Derealisation)</a:t>
            </a:r>
          </a:p>
          <a:p>
            <a:pPr>
              <a:buClr>
                <a:srgbClr val="008080"/>
              </a:buClr>
              <a:buFont typeface="Wingdings" pitchFamily="2" charset="2"/>
              <a:buChar char="Ø"/>
            </a:pPr>
            <a:r>
              <a:rPr lang="en-US" sz="2400">
                <a:solidFill>
                  <a:schemeClr val="tx2"/>
                </a:solidFill>
                <a:latin typeface="Arial" charset="0"/>
              </a:rPr>
              <a:t> Bewusstseinsstörungen, Störung der Erinnerungsprozesse </a:t>
            </a:r>
          </a:p>
          <a:p>
            <a:pPr>
              <a:buClr>
                <a:srgbClr val="008080"/>
              </a:buClr>
              <a:buFont typeface="Wingdings" pitchFamily="2" charset="2"/>
              <a:buNone/>
            </a:pPr>
            <a:r>
              <a:rPr lang="en-US" sz="2400">
                <a:solidFill>
                  <a:schemeClr val="tx2"/>
                </a:solidFill>
                <a:latin typeface="Arial" charset="0"/>
              </a:rPr>
              <a:t>     (dissoziative Amnesie, Fugue, Trance, Stupor, DIS)</a:t>
            </a:r>
          </a:p>
          <a:p>
            <a:pPr algn="ctr">
              <a:buClr>
                <a:srgbClr val="FFFF99"/>
              </a:buClr>
            </a:pPr>
            <a:endParaRPr lang="en-US" b="1">
              <a:solidFill>
                <a:schemeClr val="tx2"/>
              </a:solidFill>
              <a:latin typeface="Arial" charset="0"/>
            </a:endParaRPr>
          </a:p>
          <a:p>
            <a:pPr algn="ctr">
              <a:buClr>
                <a:srgbClr val="FFFF99"/>
              </a:buClr>
            </a:pPr>
            <a:endParaRPr lang="en-US" b="1">
              <a:solidFill>
                <a:schemeClr val="tx2"/>
              </a:solidFill>
            </a:endParaRPr>
          </a:p>
          <a:p>
            <a:pPr algn="ctr">
              <a:buClr>
                <a:srgbClr val="FFFF99"/>
              </a:buClr>
            </a:pPr>
            <a:endParaRPr lang="en-US" sz="2800" b="1">
              <a:solidFill>
                <a:schemeClr val="tx2"/>
              </a:solidFill>
            </a:endParaRPr>
          </a:p>
        </p:txBody>
      </p:sp>
      <p:sp>
        <p:nvSpPr>
          <p:cNvPr id="12292" name="Rectangle 4"/>
          <p:cNvSpPr>
            <a:spLocks noChangeArrowheads="1"/>
          </p:cNvSpPr>
          <p:nvPr/>
        </p:nvSpPr>
        <p:spPr bwMode="auto">
          <a:xfrm>
            <a:off x="2117725" y="206375"/>
            <a:ext cx="184150" cy="457200"/>
          </a:xfrm>
          <a:prstGeom prst="rect">
            <a:avLst/>
          </a:prstGeom>
          <a:noFill/>
          <a:ln w="12700">
            <a:noFill/>
            <a:miter lim="800000"/>
            <a:headEnd type="none" w="sm" len="sm"/>
            <a:tailEnd type="none" w="sm" len="sm"/>
          </a:ln>
        </p:spPr>
        <p:txBody>
          <a:bodyPr wrap="none">
            <a:spAutoFit/>
          </a:bodyPr>
          <a:lstStyle/>
          <a:p>
            <a:pPr algn="l">
              <a:spcBef>
                <a:spcPct val="0"/>
              </a:spcBef>
            </a:pPr>
            <a:endParaRPr lang="de-DE" sz="2400">
              <a:latin typeface="Times New Roman" pitchFamily="18" charset="0"/>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FCFF"/>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76200" y="-228600"/>
            <a:ext cx="10287000" cy="2209800"/>
          </a:xfrm>
          <a:noFill/>
        </p:spPr>
        <p:txBody>
          <a:bodyPr lIns="92075" tIns="46038" rIns="92075" bIns="46038"/>
          <a:lstStyle/>
          <a:p>
            <a:r>
              <a:rPr lang="en-US" sz="2800">
                <a:solidFill>
                  <a:srgbClr val="004C4A"/>
                </a:solidFill>
                <a:latin typeface="Arial" charset="0"/>
              </a:rPr>
              <a:t>Dissoziation</a:t>
            </a:r>
            <a:br>
              <a:rPr lang="en-US" sz="2800" b="1" i="1">
                <a:solidFill>
                  <a:srgbClr val="004C4A"/>
                </a:solidFill>
                <a:latin typeface="Arial" charset="0"/>
              </a:rPr>
            </a:br>
            <a:endParaRPr lang="en-US" sz="2800" b="1" u="sng">
              <a:solidFill>
                <a:srgbClr val="004C4A"/>
              </a:solidFill>
              <a:latin typeface="Arial" charset="0"/>
            </a:endParaRPr>
          </a:p>
        </p:txBody>
      </p:sp>
      <p:sp>
        <p:nvSpPr>
          <p:cNvPr id="822275" name="Rectangle 3"/>
          <p:cNvSpPr>
            <a:spLocks noGrp="1" noChangeArrowheads="1"/>
          </p:cNvSpPr>
          <p:nvPr>
            <p:ph idx="1"/>
          </p:nvPr>
        </p:nvSpPr>
        <p:spPr>
          <a:xfrm>
            <a:off x="533400" y="1371600"/>
            <a:ext cx="5257800" cy="4419600"/>
          </a:xfrm>
        </p:spPr>
        <p:txBody>
          <a:bodyPr lIns="92075" tIns="46038" rIns="92075" bIns="46038" rtlCol="0">
            <a:normAutofit lnSpcReduction="10000"/>
          </a:bodyPr>
          <a:lstStyle/>
          <a:p>
            <a:pPr algn="just" fontAlgn="auto">
              <a:lnSpc>
                <a:spcPct val="90000"/>
              </a:lnSpc>
              <a:spcAft>
                <a:spcPts val="0"/>
              </a:spcAft>
              <a:buClr>
                <a:srgbClr val="FFFF99"/>
              </a:buClr>
              <a:buFont typeface="Arial" pitchFamily="34" charset="0"/>
              <a:buChar char="•"/>
              <a:defRPr/>
            </a:pPr>
            <a:r>
              <a:rPr lang="de-DE" sz="2000" i="1" dirty="0">
                <a:latin typeface="Arial" charset="0"/>
              </a:rPr>
              <a:t>Zu unterscheiden sind :</a:t>
            </a:r>
          </a:p>
          <a:p>
            <a:pPr algn="just" fontAlgn="auto">
              <a:lnSpc>
                <a:spcPct val="90000"/>
              </a:lnSpc>
              <a:spcAft>
                <a:spcPts val="0"/>
              </a:spcAft>
              <a:buClr>
                <a:srgbClr val="FFFF99"/>
              </a:buClr>
              <a:buFont typeface="Arial" pitchFamily="34" charset="0"/>
              <a:buChar char="•"/>
              <a:defRPr/>
            </a:pPr>
            <a:endParaRPr lang="de-DE" sz="2000" i="1" dirty="0">
              <a:latin typeface="Arial" charset="0"/>
            </a:endParaRPr>
          </a:p>
          <a:p>
            <a:pPr algn="just" fontAlgn="auto">
              <a:lnSpc>
                <a:spcPct val="90000"/>
              </a:lnSpc>
              <a:spcAft>
                <a:spcPts val="0"/>
              </a:spcAft>
              <a:buClr>
                <a:srgbClr val="008080"/>
              </a:buClr>
              <a:buFont typeface="Wingdings" pitchFamily="2" charset="2"/>
              <a:buChar char="Ø"/>
              <a:defRPr/>
            </a:pPr>
            <a:r>
              <a:rPr lang="de-DE" sz="2000" dirty="0" err="1">
                <a:latin typeface="Arial" charset="0"/>
              </a:rPr>
              <a:t>peritraumatische</a:t>
            </a:r>
            <a:r>
              <a:rPr lang="de-DE" sz="2000" dirty="0">
                <a:latin typeface="Arial" charset="0"/>
              </a:rPr>
              <a:t> dissoziative Reaktionen</a:t>
            </a:r>
          </a:p>
          <a:p>
            <a:pPr algn="just" fontAlgn="auto">
              <a:lnSpc>
                <a:spcPct val="90000"/>
              </a:lnSpc>
              <a:spcAft>
                <a:spcPts val="0"/>
              </a:spcAft>
              <a:buClr>
                <a:srgbClr val="008080"/>
              </a:buClr>
              <a:buFont typeface="Wingdings" pitchFamily="2" charset="2"/>
              <a:buNone/>
              <a:defRPr/>
            </a:pPr>
            <a:r>
              <a:rPr lang="de-DE" sz="2000" dirty="0">
                <a:latin typeface="Arial" charset="0"/>
              </a:rPr>
              <a:t>     (</a:t>
            </a:r>
            <a:r>
              <a:rPr lang="de-DE" sz="2000" dirty="0" err="1">
                <a:latin typeface="Arial" charset="0"/>
              </a:rPr>
              <a:t>Spacing</a:t>
            </a:r>
            <a:r>
              <a:rPr lang="de-DE" sz="2000" dirty="0">
                <a:latin typeface="Arial" charset="0"/>
              </a:rPr>
              <a:t> Out)</a:t>
            </a:r>
          </a:p>
          <a:p>
            <a:pPr algn="just" fontAlgn="auto">
              <a:lnSpc>
                <a:spcPct val="90000"/>
              </a:lnSpc>
              <a:spcAft>
                <a:spcPts val="0"/>
              </a:spcAft>
              <a:buClr>
                <a:srgbClr val="008080"/>
              </a:buClr>
              <a:buFont typeface="Wingdings" pitchFamily="2" charset="2"/>
              <a:buChar char="Ø"/>
              <a:defRPr/>
            </a:pPr>
            <a:endParaRPr lang="de-DE" sz="2000" dirty="0">
              <a:latin typeface="Arial" charset="0"/>
            </a:endParaRPr>
          </a:p>
          <a:p>
            <a:pPr algn="just" fontAlgn="auto">
              <a:lnSpc>
                <a:spcPct val="90000"/>
              </a:lnSpc>
              <a:spcAft>
                <a:spcPts val="0"/>
              </a:spcAft>
              <a:buClr>
                <a:srgbClr val="008080"/>
              </a:buClr>
              <a:buFont typeface="Wingdings" pitchFamily="2" charset="2"/>
              <a:buChar char="Ø"/>
              <a:defRPr/>
            </a:pPr>
            <a:r>
              <a:rPr lang="de-DE" sz="2000" dirty="0">
                <a:latin typeface="Arial" charset="0"/>
              </a:rPr>
              <a:t>spätere mit spezifischen </a:t>
            </a:r>
            <a:r>
              <a:rPr lang="de-DE" sz="2000" dirty="0" err="1">
                <a:latin typeface="Arial" charset="0"/>
              </a:rPr>
              <a:t>trauma</a:t>
            </a:r>
            <a:r>
              <a:rPr lang="de-DE" sz="2000" dirty="0">
                <a:latin typeface="Arial" charset="0"/>
              </a:rPr>
              <a:t>-assoziierten Auslösern verbundene dissoziative Störungen</a:t>
            </a:r>
          </a:p>
          <a:p>
            <a:pPr algn="just" fontAlgn="auto">
              <a:lnSpc>
                <a:spcPct val="90000"/>
              </a:lnSpc>
              <a:spcAft>
                <a:spcPts val="0"/>
              </a:spcAft>
              <a:buClr>
                <a:srgbClr val="008080"/>
              </a:buClr>
              <a:buFont typeface="Wingdings" pitchFamily="2" charset="2"/>
              <a:buChar char="Ø"/>
              <a:defRPr/>
            </a:pPr>
            <a:endParaRPr lang="de-DE" sz="2000" dirty="0">
              <a:latin typeface="Arial" charset="0"/>
            </a:endParaRPr>
          </a:p>
          <a:p>
            <a:pPr algn="just" fontAlgn="auto">
              <a:lnSpc>
                <a:spcPct val="90000"/>
              </a:lnSpc>
              <a:spcAft>
                <a:spcPts val="0"/>
              </a:spcAft>
              <a:buClr>
                <a:srgbClr val="008080"/>
              </a:buClr>
              <a:buFont typeface="Wingdings" pitchFamily="2" charset="2"/>
              <a:buChar char="Ø"/>
              <a:defRPr/>
            </a:pPr>
            <a:r>
              <a:rPr lang="de-DE" sz="2000" dirty="0">
                <a:latin typeface="Arial" charset="0"/>
              </a:rPr>
              <a:t>Dissoziative Störungen, die auch bei nicht mit dem Trauma assoziierten Belastungs- und Konfliktsituationen im Sinne einer Abwehrreaktion eingesetzt werden</a:t>
            </a:r>
          </a:p>
          <a:p>
            <a:pPr algn="just" fontAlgn="auto">
              <a:lnSpc>
                <a:spcPct val="90000"/>
              </a:lnSpc>
              <a:spcAft>
                <a:spcPts val="0"/>
              </a:spcAft>
              <a:buClr>
                <a:srgbClr val="008080"/>
              </a:buClr>
              <a:buFont typeface="Wingdings" pitchFamily="2" charset="2"/>
              <a:buChar char="Ø"/>
              <a:defRPr/>
            </a:pPr>
            <a:endParaRPr lang="de-DE" sz="2000" dirty="0">
              <a:latin typeface="Arial" charset="0"/>
            </a:endParaRPr>
          </a:p>
          <a:p>
            <a:pPr algn="just" fontAlgn="auto">
              <a:lnSpc>
                <a:spcPct val="90000"/>
              </a:lnSpc>
              <a:spcAft>
                <a:spcPts val="0"/>
              </a:spcAft>
              <a:buClr>
                <a:srgbClr val="008080"/>
              </a:buClr>
              <a:buFont typeface="Wingdings" pitchFamily="2" charset="2"/>
              <a:buChar char="Ø"/>
              <a:defRPr/>
            </a:pPr>
            <a:r>
              <a:rPr lang="de-DE" sz="2000" dirty="0">
                <a:latin typeface="Arial" charset="0"/>
              </a:rPr>
              <a:t>(Selbst )induzierte dissoziative Zustände</a:t>
            </a:r>
            <a:endParaRPr lang="de-DE" sz="2000" i="1" dirty="0">
              <a:latin typeface="Arial" charset="0"/>
            </a:endParaRPr>
          </a:p>
          <a:p>
            <a:pPr lvl="3" fontAlgn="auto">
              <a:lnSpc>
                <a:spcPct val="90000"/>
              </a:lnSpc>
              <a:spcAft>
                <a:spcPts val="0"/>
              </a:spcAft>
              <a:buClr>
                <a:srgbClr val="008080"/>
              </a:buClr>
              <a:buFont typeface="Wingdings" pitchFamily="2" charset="2"/>
              <a:buChar char="Ø"/>
              <a:defRPr/>
            </a:pPr>
            <a:endParaRPr lang="en-US" dirty="0">
              <a:latin typeface="Arial" charset="0"/>
            </a:endParaRPr>
          </a:p>
          <a:p>
            <a:pPr fontAlgn="auto">
              <a:lnSpc>
                <a:spcPct val="90000"/>
              </a:lnSpc>
              <a:spcAft>
                <a:spcPts val="0"/>
              </a:spcAft>
              <a:buClr>
                <a:srgbClr val="008080"/>
              </a:buClr>
              <a:buFont typeface="Arial" pitchFamily="34" charset="0"/>
              <a:buChar char="•"/>
              <a:defRPr/>
            </a:pPr>
            <a:endParaRPr lang="en-US" sz="2000" dirty="0">
              <a:latin typeface="Arial" charset="0"/>
            </a:endParaRPr>
          </a:p>
        </p:txBody>
      </p:sp>
      <p:sp>
        <p:nvSpPr>
          <p:cNvPr id="11268" name="Rectangle 5"/>
          <p:cNvSpPr>
            <a:spLocks noChangeArrowheads="1"/>
          </p:cNvSpPr>
          <p:nvPr/>
        </p:nvSpPr>
        <p:spPr bwMode="auto">
          <a:xfrm>
            <a:off x="7934325" y="1552575"/>
            <a:ext cx="184150" cy="457200"/>
          </a:xfrm>
          <a:prstGeom prst="rect">
            <a:avLst/>
          </a:prstGeom>
          <a:noFill/>
          <a:ln w="12700">
            <a:noFill/>
            <a:miter lim="800000"/>
            <a:headEnd type="none" w="sm" len="sm"/>
            <a:tailEnd type="none" w="sm" len="sm"/>
          </a:ln>
        </p:spPr>
        <p:txBody>
          <a:bodyPr wrap="none">
            <a:spAutoFit/>
          </a:bodyPr>
          <a:lstStyle/>
          <a:p>
            <a:pPr algn="l">
              <a:spcBef>
                <a:spcPct val="0"/>
              </a:spcBef>
            </a:pPr>
            <a:endParaRPr lang="de-DE" sz="2400">
              <a:latin typeface="Times New Roman" pitchFamily="18" charset="0"/>
            </a:endParaRPr>
          </a:p>
        </p:txBody>
      </p:sp>
      <p:pic>
        <p:nvPicPr>
          <p:cNvPr id="11269" name="Picture 6" descr="c:\Dokumente und Einstellungen\a.eckhardt\Desktop\Eigene Scans\TraumaDissoziation\img107.jpg"/>
          <p:cNvPicPr>
            <a:picLocks noChangeAspect="1" noChangeArrowheads="1"/>
          </p:cNvPicPr>
          <p:nvPr/>
        </p:nvPicPr>
        <p:blipFill>
          <a:blip r:embed="rId3" cstate="print"/>
          <a:srcRect/>
          <a:stretch>
            <a:fillRect/>
          </a:stretch>
        </p:blipFill>
        <p:spPr bwMode="auto">
          <a:xfrm>
            <a:off x="6089650" y="1143000"/>
            <a:ext cx="3435350" cy="4953000"/>
          </a:xfrm>
          <a:prstGeom prst="rect">
            <a:avLst/>
          </a:prstGeom>
          <a:noFill/>
          <a:ln w="9525">
            <a:noFill/>
            <a:miter lim="800000"/>
            <a:headEnd/>
            <a:tailEnd/>
          </a:ln>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FCFF"/>
        </a:solidFill>
        <a:effectLst/>
      </p:bgPr>
    </p:bg>
    <p:spTree>
      <p:nvGrpSpPr>
        <p:cNvPr id="1" name=""/>
        <p:cNvGrpSpPr/>
        <p:nvPr/>
      </p:nvGrpSpPr>
      <p:grpSpPr>
        <a:xfrm>
          <a:off x="0" y="0"/>
          <a:ext cx="0" cy="0"/>
          <a:chOff x="0" y="0"/>
          <a:chExt cx="0" cy="0"/>
        </a:xfrm>
      </p:grpSpPr>
      <p:sp>
        <p:nvSpPr>
          <p:cNvPr id="1008642" name="Rectangle 2"/>
          <p:cNvSpPr>
            <a:spLocks noGrp="1" noChangeArrowheads="1"/>
          </p:cNvSpPr>
          <p:nvPr>
            <p:ph type="title"/>
          </p:nvPr>
        </p:nvSpPr>
        <p:spPr>
          <a:xfrm>
            <a:off x="-2590800" y="457200"/>
            <a:ext cx="10287000" cy="2209800"/>
          </a:xfrm>
        </p:spPr>
        <p:txBody>
          <a:bodyPr lIns="92075" tIns="46038" rIns="92075" bIns="46038" rtlCol="0">
            <a:normAutofit fontScale="90000"/>
          </a:bodyPr>
          <a:lstStyle/>
          <a:p>
            <a:pPr fontAlgn="auto">
              <a:spcAft>
                <a:spcPts val="0"/>
              </a:spcAft>
              <a:defRPr/>
            </a:pPr>
            <a:r>
              <a:rPr lang="en-US" sz="2800">
                <a:solidFill>
                  <a:srgbClr val="008080"/>
                </a:solidFill>
                <a:latin typeface="Arial" charset="0"/>
              </a:rPr>
              <a:t>Dissoziative Störungen</a:t>
            </a:r>
            <a:br>
              <a:rPr lang="en-US" sz="2400">
                <a:solidFill>
                  <a:srgbClr val="008080"/>
                </a:solidFill>
                <a:latin typeface="Arial" charset="0"/>
              </a:rPr>
            </a:br>
            <a:r>
              <a:rPr lang="en-US" sz="2400" i="1">
                <a:solidFill>
                  <a:srgbClr val="008080"/>
                </a:solidFill>
                <a:latin typeface="Arial" charset="0"/>
              </a:rPr>
              <a:t>Epidemiologie</a:t>
            </a:r>
            <a:br>
              <a:rPr lang="en-US" sz="2400" i="1">
                <a:solidFill>
                  <a:srgbClr val="008080"/>
                </a:solidFill>
                <a:latin typeface="Arial" charset="0"/>
              </a:rPr>
            </a:br>
            <a:r>
              <a:rPr lang="de-DE" sz="1400">
                <a:solidFill>
                  <a:srgbClr val="008080"/>
                </a:solidFill>
                <a:latin typeface="Arial" charset="0"/>
              </a:rPr>
              <a:t>(Spitzer et al.2006)</a:t>
            </a:r>
            <a:br>
              <a:rPr lang="de-DE" sz="1400">
                <a:solidFill>
                  <a:srgbClr val="008080"/>
                </a:solidFill>
                <a:latin typeface="Arial" charset="0"/>
              </a:rPr>
            </a:br>
            <a:br>
              <a:rPr lang="en-US" sz="4000" b="1" i="1">
                <a:solidFill>
                  <a:srgbClr val="31FFFF"/>
                </a:solidFill>
              </a:rPr>
            </a:br>
            <a:endParaRPr lang="en-US" sz="4000" b="1" i="1">
              <a:solidFill>
                <a:srgbClr val="31FFFF"/>
              </a:solidFill>
            </a:endParaRPr>
          </a:p>
        </p:txBody>
      </p:sp>
      <p:sp>
        <p:nvSpPr>
          <p:cNvPr id="13315" name="Rectangle 3"/>
          <p:cNvSpPr>
            <a:spLocks noGrp="1" noChangeArrowheads="1"/>
          </p:cNvSpPr>
          <p:nvPr>
            <p:ph idx="1"/>
          </p:nvPr>
        </p:nvSpPr>
        <p:spPr>
          <a:xfrm>
            <a:off x="609600" y="1524000"/>
            <a:ext cx="6172200" cy="4419600"/>
          </a:xfrm>
        </p:spPr>
        <p:txBody>
          <a:bodyPr lIns="92075" tIns="46038" rIns="92075" bIns="46038"/>
          <a:lstStyle/>
          <a:p>
            <a:pPr algn="just">
              <a:buClr>
                <a:srgbClr val="FFFF99"/>
              </a:buClr>
            </a:pPr>
            <a:endParaRPr lang="de-DE" sz="2400">
              <a:solidFill>
                <a:srgbClr val="EAEAEA"/>
              </a:solidFill>
              <a:latin typeface="Arial" charset="0"/>
            </a:endParaRPr>
          </a:p>
          <a:p>
            <a:pPr algn="just">
              <a:buClr>
                <a:srgbClr val="FFFF99"/>
              </a:buClr>
              <a:buFont typeface="Wingdings" pitchFamily="2" charset="2"/>
              <a:buNone/>
            </a:pPr>
            <a:r>
              <a:rPr lang="de-DE" sz="2000">
                <a:latin typeface="Arial" charset="0"/>
              </a:rPr>
              <a:t>Prävalenz: 0,3- 1,8 % </a:t>
            </a:r>
          </a:p>
          <a:p>
            <a:pPr algn="just">
              <a:buClr>
                <a:srgbClr val="FFFF99"/>
              </a:buClr>
              <a:buFont typeface="Wingdings" pitchFamily="2" charset="2"/>
              <a:buNone/>
            </a:pPr>
            <a:endParaRPr lang="de-DE" sz="2000">
              <a:latin typeface="Arial" charset="0"/>
            </a:endParaRPr>
          </a:p>
          <a:p>
            <a:pPr algn="just">
              <a:buClr>
                <a:srgbClr val="FFFF99"/>
              </a:buClr>
              <a:buFont typeface="Wingdings" pitchFamily="2" charset="2"/>
              <a:buNone/>
            </a:pPr>
            <a:r>
              <a:rPr lang="de-DE" sz="2000">
                <a:latin typeface="Arial" charset="0"/>
              </a:rPr>
              <a:t>Psychiatrische Patientenpopulation: 5,4%</a:t>
            </a:r>
          </a:p>
          <a:p>
            <a:pPr algn="just">
              <a:buClr>
                <a:srgbClr val="FFFF99"/>
              </a:buClr>
              <a:buFont typeface="Wingdings" pitchFamily="2" charset="2"/>
              <a:buNone/>
            </a:pPr>
            <a:endParaRPr lang="de-DE" sz="2000">
              <a:latin typeface="Arial" charset="0"/>
            </a:endParaRPr>
          </a:p>
          <a:p>
            <a:pPr algn="just">
              <a:buClr>
                <a:srgbClr val="FFFF99"/>
              </a:buClr>
              <a:buFont typeface="Wingdings" pitchFamily="2" charset="2"/>
              <a:buNone/>
            </a:pPr>
            <a:r>
              <a:rPr lang="de-DE" sz="2000">
                <a:latin typeface="Arial" charset="0"/>
              </a:rPr>
              <a:t>Essstörungen: 4,8%</a:t>
            </a:r>
          </a:p>
          <a:p>
            <a:pPr algn="just">
              <a:buClr>
                <a:srgbClr val="FFFF99"/>
              </a:buClr>
              <a:buFont typeface="Wingdings" pitchFamily="2" charset="2"/>
              <a:buNone/>
            </a:pPr>
            <a:endParaRPr lang="de-DE" sz="2000">
              <a:latin typeface="Arial" charset="0"/>
            </a:endParaRPr>
          </a:p>
          <a:p>
            <a:pPr algn="just">
              <a:buClr>
                <a:srgbClr val="FFFF99"/>
              </a:buClr>
              <a:buFont typeface="Wingdings" pitchFamily="2" charset="2"/>
              <a:buNone/>
            </a:pPr>
            <a:r>
              <a:rPr lang="de-DE" sz="2000">
                <a:latin typeface="Arial" charset="0"/>
              </a:rPr>
              <a:t>Ambulante Psychosomatische Patienten: </a:t>
            </a:r>
          </a:p>
          <a:p>
            <a:pPr algn="just">
              <a:buClr>
                <a:srgbClr val="FFFF99"/>
              </a:buClr>
              <a:buFont typeface="Wingdings" pitchFamily="2" charset="2"/>
              <a:buNone/>
            </a:pPr>
            <a:r>
              <a:rPr lang="de-DE" sz="2000">
                <a:latin typeface="Arial" charset="0"/>
              </a:rPr>
              <a:t>2,2%</a:t>
            </a:r>
          </a:p>
          <a:p>
            <a:pPr algn="just">
              <a:buClr>
                <a:srgbClr val="FFFF99"/>
              </a:buClr>
              <a:buFont typeface="Wingdings" pitchFamily="2" charset="2"/>
              <a:buNone/>
            </a:pPr>
            <a:endParaRPr lang="de-DE" sz="2000">
              <a:latin typeface="Arial" charset="0"/>
            </a:endParaRPr>
          </a:p>
          <a:p>
            <a:pPr>
              <a:buClr>
                <a:srgbClr val="FFFF99"/>
              </a:buClr>
            </a:pPr>
            <a:endParaRPr lang="en-US" sz="2000">
              <a:latin typeface="Arial" charset="0"/>
            </a:endParaRPr>
          </a:p>
        </p:txBody>
      </p:sp>
      <p:sp>
        <p:nvSpPr>
          <p:cNvPr id="13316" name="Rectangle 5"/>
          <p:cNvSpPr>
            <a:spLocks noChangeArrowheads="1"/>
          </p:cNvSpPr>
          <p:nvPr/>
        </p:nvSpPr>
        <p:spPr bwMode="auto">
          <a:xfrm>
            <a:off x="7934325" y="1552575"/>
            <a:ext cx="184150" cy="457200"/>
          </a:xfrm>
          <a:prstGeom prst="rect">
            <a:avLst/>
          </a:prstGeom>
          <a:noFill/>
          <a:ln w="12700">
            <a:noFill/>
            <a:miter lim="800000"/>
            <a:headEnd type="none" w="sm" len="sm"/>
            <a:tailEnd type="none" w="sm" len="sm"/>
          </a:ln>
        </p:spPr>
        <p:txBody>
          <a:bodyPr wrap="none">
            <a:spAutoFit/>
          </a:bodyPr>
          <a:lstStyle/>
          <a:p>
            <a:pPr algn="l">
              <a:spcBef>
                <a:spcPct val="0"/>
              </a:spcBef>
            </a:pPr>
            <a:endParaRPr lang="de-DE" sz="2400">
              <a:latin typeface="Times New Roman" pitchFamily="18" charset="0"/>
            </a:endParaRPr>
          </a:p>
        </p:txBody>
      </p:sp>
      <p:pic>
        <p:nvPicPr>
          <p:cNvPr id="13317" name="Picture 7" descr="c:\Dokumente und Einstellungen\a.eckhardt\Desktop\Eigene Scans\TraumaDissoziation\img120.jpg"/>
          <p:cNvPicPr>
            <a:picLocks noChangeAspect="1" noChangeArrowheads="1"/>
          </p:cNvPicPr>
          <p:nvPr/>
        </p:nvPicPr>
        <p:blipFill>
          <a:blip r:embed="rId3" cstate="print"/>
          <a:srcRect/>
          <a:stretch>
            <a:fillRect/>
          </a:stretch>
        </p:blipFill>
        <p:spPr bwMode="auto">
          <a:xfrm>
            <a:off x="5867400" y="595313"/>
            <a:ext cx="3751263" cy="5348287"/>
          </a:xfrm>
          <a:prstGeom prst="rect">
            <a:avLst/>
          </a:prstGeom>
          <a:noFill/>
          <a:ln w="9525">
            <a:noFill/>
            <a:miter lim="800000"/>
            <a:headEnd/>
            <a:tailEnd/>
          </a:ln>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FCFF"/>
        </a:solidFill>
        <a:effectLst/>
      </p:bgPr>
    </p:bg>
    <p:spTree>
      <p:nvGrpSpPr>
        <p:cNvPr id="1" name=""/>
        <p:cNvGrpSpPr/>
        <p:nvPr/>
      </p:nvGrpSpPr>
      <p:grpSpPr>
        <a:xfrm>
          <a:off x="0" y="0"/>
          <a:ext cx="0" cy="0"/>
          <a:chOff x="0" y="0"/>
          <a:chExt cx="0" cy="0"/>
        </a:xfrm>
      </p:grpSpPr>
      <p:sp>
        <p:nvSpPr>
          <p:cNvPr id="14338" name="Rectangle 2050"/>
          <p:cNvSpPr>
            <a:spLocks noGrp="1" noChangeArrowheads="1"/>
          </p:cNvSpPr>
          <p:nvPr>
            <p:ph type="title"/>
          </p:nvPr>
        </p:nvSpPr>
        <p:spPr>
          <a:xfrm>
            <a:off x="381000" y="332656"/>
            <a:ext cx="9411172" cy="810344"/>
          </a:xfrm>
          <a:noFill/>
          <a:ln>
            <a:solidFill>
              <a:srgbClr val="004C4A"/>
            </a:solidFill>
          </a:ln>
        </p:spPr>
        <p:txBody>
          <a:bodyPr lIns="92075" tIns="46038" rIns="92075" bIns="46038"/>
          <a:lstStyle/>
          <a:p>
            <a:br>
              <a:rPr lang="en-US" sz="2400" b="1">
                <a:solidFill>
                  <a:srgbClr val="FF99CC"/>
                </a:solidFill>
              </a:rPr>
            </a:br>
            <a:r>
              <a:rPr lang="en-US" sz="2800">
                <a:solidFill>
                  <a:srgbClr val="004C4A"/>
                </a:solidFill>
                <a:latin typeface="Arial" charset="0"/>
              </a:rPr>
              <a:t>Formen der Dissoziativen Bewusstseinsstörung</a:t>
            </a:r>
            <a:endParaRPr lang="de-DE" sz="4000" b="1">
              <a:solidFill>
                <a:srgbClr val="004C4A"/>
              </a:solidFill>
              <a:latin typeface="Arial" charset="0"/>
            </a:endParaRPr>
          </a:p>
        </p:txBody>
      </p:sp>
      <p:sp>
        <p:nvSpPr>
          <p:cNvPr id="14339" name="Rectangle 2051"/>
          <p:cNvSpPr>
            <a:spLocks noGrp="1" noChangeArrowheads="1"/>
          </p:cNvSpPr>
          <p:nvPr>
            <p:ph idx="1"/>
          </p:nvPr>
        </p:nvSpPr>
        <p:spPr>
          <a:xfrm>
            <a:off x="381000" y="1676400"/>
            <a:ext cx="5543550" cy="4114800"/>
          </a:xfrm>
        </p:spPr>
        <p:txBody>
          <a:bodyPr lIns="92075" tIns="46038" rIns="92075" bIns="46038"/>
          <a:lstStyle/>
          <a:p>
            <a:endParaRPr lang="de-DE" sz="2800">
              <a:solidFill>
                <a:srgbClr val="FFFF99"/>
              </a:solidFill>
            </a:endParaRPr>
          </a:p>
          <a:p>
            <a:pPr>
              <a:buClr>
                <a:srgbClr val="FFFF99"/>
              </a:buClr>
              <a:buFont typeface="Wingdings" pitchFamily="2" charset="2"/>
              <a:buNone/>
            </a:pPr>
            <a:r>
              <a:rPr lang="de-DE" sz="2400">
                <a:latin typeface="Arial" charset="0"/>
              </a:rPr>
              <a:t>Depersonalisation, Derealisation</a:t>
            </a:r>
          </a:p>
          <a:p>
            <a:pPr>
              <a:buClr>
                <a:srgbClr val="FFFF99"/>
              </a:buClr>
              <a:buFont typeface="Wingdings" pitchFamily="2" charset="2"/>
              <a:buNone/>
            </a:pPr>
            <a:r>
              <a:rPr lang="de-DE" sz="2400">
                <a:latin typeface="Arial" charset="0"/>
              </a:rPr>
              <a:t>Dissoziative Amnesie</a:t>
            </a:r>
          </a:p>
          <a:p>
            <a:pPr>
              <a:buClr>
                <a:srgbClr val="FFFF99"/>
              </a:buClr>
              <a:buFont typeface="Wingdings" pitchFamily="2" charset="2"/>
              <a:buNone/>
            </a:pPr>
            <a:r>
              <a:rPr lang="de-DE" sz="2400">
                <a:latin typeface="Arial" charset="0"/>
              </a:rPr>
              <a:t>Dissoziative Fugue</a:t>
            </a:r>
          </a:p>
          <a:p>
            <a:pPr>
              <a:buClr>
                <a:srgbClr val="FFFF99"/>
              </a:buClr>
              <a:buFont typeface="Wingdings" pitchFamily="2" charset="2"/>
              <a:buNone/>
            </a:pPr>
            <a:r>
              <a:rPr lang="de-DE" sz="2400">
                <a:latin typeface="Arial" charset="0"/>
              </a:rPr>
              <a:t>Dissoziativer Stupor</a:t>
            </a:r>
          </a:p>
          <a:p>
            <a:pPr>
              <a:buClr>
                <a:srgbClr val="FFFF99"/>
              </a:buClr>
              <a:buFont typeface="Wingdings" pitchFamily="2" charset="2"/>
              <a:buNone/>
            </a:pPr>
            <a:r>
              <a:rPr lang="de-DE" sz="2400">
                <a:latin typeface="Arial" charset="0"/>
              </a:rPr>
              <a:t>Trance und Besessenheitszustände </a:t>
            </a:r>
          </a:p>
          <a:p>
            <a:pPr>
              <a:buClr>
                <a:srgbClr val="FFFF99"/>
              </a:buClr>
              <a:buFont typeface="Wingdings" pitchFamily="2" charset="2"/>
              <a:buNone/>
            </a:pPr>
            <a:r>
              <a:rPr lang="de-DE" sz="2400">
                <a:latin typeface="Arial" charset="0"/>
              </a:rPr>
              <a:t>Dissoziative Anfälle</a:t>
            </a:r>
          </a:p>
          <a:p>
            <a:pPr>
              <a:buClr>
                <a:srgbClr val="FFFF99"/>
              </a:buClr>
              <a:buFont typeface="Wingdings" pitchFamily="2" charset="2"/>
              <a:buNone/>
            </a:pPr>
            <a:r>
              <a:rPr lang="de-DE" sz="2400">
                <a:solidFill>
                  <a:srgbClr val="000099"/>
                </a:solidFill>
                <a:latin typeface="Arial" charset="0"/>
              </a:rPr>
              <a:t>Dissoziative Identitätsstörung</a:t>
            </a:r>
          </a:p>
          <a:p>
            <a:pPr>
              <a:buClr>
                <a:srgbClr val="FFFF99"/>
              </a:buClr>
              <a:buFont typeface="Wingdings" pitchFamily="2" charset="2"/>
              <a:buNone/>
            </a:pPr>
            <a:r>
              <a:rPr lang="de-DE" sz="2400">
                <a:solidFill>
                  <a:srgbClr val="000099"/>
                </a:solidFill>
                <a:latin typeface="Arial" charset="0"/>
              </a:rPr>
              <a:t>Komplexe Dissoziative Störung</a:t>
            </a:r>
            <a:endParaRPr lang="de-DE" sz="2800">
              <a:solidFill>
                <a:srgbClr val="000099"/>
              </a:solidFill>
              <a:latin typeface="Arial" charset="0"/>
            </a:endParaRPr>
          </a:p>
        </p:txBody>
      </p:sp>
      <p:pic>
        <p:nvPicPr>
          <p:cNvPr id="14340" name="Picture 2052" descr="C:\Dokumente und Einstellungen\A.Eckhardt\Desktop\Eigene Scans\img103.jpg"/>
          <p:cNvPicPr>
            <a:picLocks noChangeAspect="1" noChangeArrowheads="1"/>
          </p:cNvPicPr>
          <p:nvPr/>
        </p:nvPicPr>
        <p:blipFill>
          <a:blip r:embed="rId2" cstate="print"/>
          <a:srcRect/>
          <a:stretch>
            <a:fillRect/>
          </a:stretch>
        </p:blipFill>
        <p:spPr bwMode="auto">
          <a:xfrm>
            <a:off x="5410200" y="1828800"/>
            <a:ext cx="4648200" cy="4114800"/>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4674" name="Rectangle 2"/>
          <p:cNvSpPr>
            <a:spLocks noChangeArrowheads="1"/>
          </p:cNvSpPr>
          <p:nvPr/>
        </p:nvSpPr>
        <p:spPr bwMode="auto">
          <a:xfrm>
            <a:off x="771525" y="6248400"/>
            <a:ext cx="2143125" cy="457200"/>
          </a:xfrm>
          <a:prstGeom prst="rect">
            <a:avLst/>
          </a:prstGeom>
          <a:noFill/>
          <a:ln w="12700">
            <a:noFill/>
            <a:miter lim="800000"/>
            <a:headEnd/>
            <a:tailEnd/>
          </a:ln>
          <a:effectLst/>
        </p:spPr>
        <p:txBody>
          <a:bodyPr wrap="none" anchor="ctr"/>
          <a:lstStyle/>
          <a:p>
            <a:endParaRPr lang="de-DE"/>
          </a:p>
        </p:txBody>
      </p:sp>
      <p:sp>
        <p:nvSpPr>
          <p:cNvPr id="924675" name="Rectangle 3"/>
          <p:cNvSpPr>
            <a:spLocks noChangeArrowheads="1"/>
          </p:cNvSpPr>
          <p:nvPr/>
        </p:nvSpPr>
        <p:spPr bwMode="auto">
          <a:xfrm>
            <a:off x="3514725" y="6248400"/>
            <a:ext cx="3257550" cy="457200"/>
          </a:xfrm>
          <a:prstGeom prst="rect">
            <a:avLst/>
          </a:prstGeom>
          <a:noFill/>
          <a:ln w="12700">
            <a:noFill/>
            <a:miter lim="800000"/>
            <a:headEnd/>
            <a:tailEnd/>
          </a:ln>
          <a:effectLst/>
        </p:spPr>
        <p:txBody>
          <a:bodyPr wrap="none" anchor="ctr"/>
          <a:lstStyle/>
          <a:p>
            <a:endParaRPr lang="de-DE"/>
          </a:p>
        </p:txBody>
      </p:sp>
      <p:sp>
        <p:nvSpPr>
          <p:cNvPr id="924676" name="Rectangle 4"/>
          <p:cNvSpPr>
            <a:spLocks noGrp="1" noChangeArrowheads="1"/>
          </p:cNvSpPr>
          <p:nvPr>
            <p:ph type="title"/>
          </p:nvPr>
        </p:nvSpPr>
        <p:spPr bwMode="auto">
          <a:xfrm>
            <a:off x="247650" y="1295400"/>
            <a:ext cx="10420350" cy="1143000"/>
          </a:xfrm>
          <a:noFill/>
          <a:ln w="12700">
            <a:miter lim="800000"/>
            <a:headEnd/>
            <a:tailEnd/>
          </a:ln>
        </p:spPr>
        <p:txBody>
          <a:bodyPr vert="horz" wrap="square" lIns="90488" tIns="44450" rIns="90488" bIns="44450" numCol="1" anchor="ctr" anchorCtr="0" compatLnSpc="1">
            <a:prstTxWarp prst="textNoShape">
              <a:avLst/>
            </a:prstTxWarp>
          </a:bodyPr>
          <a:lstStyle/>
          <a:p>
            <a:br>
              <a:rPr lang="en-US" sz="3200">
                <a:solidFill>
                  <a:srgbClr val="FFFFFF"/>
                </a:solidFill>
              </a:rPr>
            </a:br>
            <a:br>
              <a:rPr lang="en-US" sz="3200">
                <a:solidFill>
                  <a:srgbClr val="FFFFFF"/>
                </a:solidFill>
              </a:rPr>
            </a:br>
            <a:endParaRPr lang="en-US" sz="3200">
              <a:solidFill>
                <a:srgbClr val="FFFFFF"/>
              </a:solidFill>
            </a:endParaRPr>
          </a:p>
        </p:txBody>
      </p:sp>
      <p:sp>
        <p:nvSpPr>
          <p:cNvPr id="924678" name="Rectangle 6"/>
          <p:cNvSpPr>
            <a:spLocks noGrp="1" noChangeArrowheads="1"/>
          </p:cNvSpPr>
          <p:nvPr>
            <p:ph type="body" idx="1"/>
          </p:nvPr>
        </p:nvSpPr>
        <p:spPr bwMode="auto">
          <a:xfrm>
            <a:off x="381000" y="1196752"/>
            <a:ext cx="6629400" cy="4114800"/>
          </a:xfrm>
          <a:noFill/>
          <a:ln w="12700">
            <a:miter lim="800000"/>
            <a:headEnd type="none" w="sm" len="sm"/>
            <a:tailEnd type="none" w="sm" len="sm"/>
          </a:ln>
        </p:spPr>
        <p:txBody>
          <a:bodyPr vert="horz" wrap="square" lIns="91440" tIns="45720" rIns="91440" bIns="45720" numCol="1" anchor="t" anchorCtr="0" compatLnSpc="1">
            <a:prstTxWarp prst="textNoShape">
              <a:avLst/>
            </a:prstTxWarp>
          </a:bodyPr>
          <a:lstStyle/>
          <a:p>
            <a:pPr>
              <a:buFont typeface="Wingdings" pitchFamily="2" charset="2"/>
              <a:buChar char="Ø"/>
            </a:pPr>
            <a:r>
              <a:rPr lang="de-DE" sz="1800" dirty="0">
                <a:latin typeface="Arial" charset="0"/>
              </a:rPr>
              <a:t>Mindestens zwei unterscheidbare Persönlichkeitszuständen, die wechselweise  die Kontrolle über das Verhalten der Person übernehmen können.</a:t>
            </a:r>
          </a:p>
          <a:p>
            <a:pPr>
              <a:buFont typeface="Wingdings" pitchFamily="2" charset="2"/>
              <a:buChar char="Ø"/>
            </a:pPr>
            <a:endParaRPr lang="de-DE" sz="1800" dirty="0">
              <a:latin typeface="Arial" charset="0"/>
            </a:endParaRPr>
          </a:p>
          <a:p>
            <a:pPr>
              <a:buFont typeface="Wingdings" pitchFamily="2" charset="2"/>
              <a:buChar char="Ø"/>
            </a:pPr>
            <a:r>
              <a:rPr lang="de-DE" sz="1800" dirty="0">
                <a:latin typeface="Arial" charset="0"/>
              </a:rPr>
              <a:t>Dissoziierte Aspekte der Gesamtpersönlichkeit, die</a:t>
            </a:r>
          </a:p>
          <a:p>
            <a:pPr>
              <a:buFont typeface="Wingdings" pitchFamily="2" charset="2"/>
              <a:buNone/>
            </a:pPr>
            <a:r>
              <a:rPr lang="de-DE" sz="1800" dirty="0">
                <a:latin typeface="Arial" charset="0"/>
              </a:rPr>
              <a:t>      sich in Alter, Geschlecht, Sprache, speziellen </a:t>
            </a:r>
            <a:r>
              <a:rPr lang="de-DE" sz="1800" dirty="0" err="1">
                <a:latin typeface="Arial" charset="0"/>
              </a:rPr>
              <a:t>Fähigkeiten,vorherrschenden</a:t>
            </a:r>
            <a:r>
              <a:rPr lang="de-DE" sz="1800" dirty="0">
                <a:latin typeface="Arial" charset="0"/>
              </a:rPr>
              <a:t> Affekten unterscheiden können. </a:t>
            </a:r>
          </a:p>
          <a:p>
            <a:pPr>
              <a:buFont typeface="Wingdings" pitchFamily="2" charset="2"/>
              <a:buChar char="Ø"/>
            </a:pPr>
            <a:endParaRPr lang="de-DE" sz="1800" dirty="0">
              <a:latin typeface="Arial" charset="0"/>
            </a:endParaRPr>
          </a:p>
          <a:p>
            <a:pPr>
              <a:buFont typeface="Wingdings" pitchFamily="2" charset="2"/>
              <a:buChar char="Ø"/>
            </a:pPr>
            <a:r>
              <a:rPr lang="de-DE" sz="1800" dirty="0">
                <a:latin typeface="Arial" charset="0"/>
              </a:rPr>
              <a:t>Damit verbunden ist das Auftreten von Amnesien.</a:t>
            </a:r>
          </a:p>
          <a:p>
            <a:pPr>
              <a:buFont typeface="Wingdings" pitchFamily="2" charset="2"/>
              <a:buChar char="Ø"/>
            </a:pPr>
            <a:endParaRPr lang="de-DE" sz="1800" dirty="0">
              <a:latin typeface="Arial" charset="0"/>
            </a:endParaRPr>
          </a:p>
          <a:p>
            <a:pPr>
              <a:buFont typeface="Wingdings" pitchFamily="2" charset="2"/>
              <a:buChar char="Ø"/>
            </a:pPr>
            <a:r>
              <a:rPr lang="de-DE" sz="1800" dirty="0">
                <a:latin typeface="Arial" charset="0"/>
              </a:rPr>
              <a:t>Die alternativen Persönlichkeiten werden vom Betroffenen als nicht zur eigenen Persönlichkeit gehörend erlebt, sondern wie eine andere Person und übernehmen auf bestimmte Auslösereize die Kontrolle über das Erleben und Verhalten</a:t>
            </a:r>
            <a:r>
              <a:rPr lang="de-DE" sz="1600" b="1" dirty="0">
                <a:solidFill>
                  <a:srgbClr val="F3F3F3"/>
                </a:solidFill>
                <a:latin typeface="Arial" charset="0"/>
              </a:rPr>
              <a:t>.</a:t>
            </a:r>
          </a:p>
        </p:txBody>
      </p:sp>
      <p:sp>
        <p:nvSpPr>
          <p:cNvPr id="924679" name="Rectangle 7"/>
          <p:cNvSpPr>
            <a:spLocks noChangeArrowheads="1"/>
          </p:cNvSpPr>
          <p:nvPr/>
        </p:nvSpPr>
        <p:spPr bwMode="auto">
          <a:xfrm>
            <a:off x="1295400" y="457200"/>
            <a:ext cx="8305800" cy="457200"/>
          </a:xfrm>
          <a:prstGeom prst="rect">
            <a:avLst/>
          </a:prstGeom>
          <a:noFill/>
          <a:ln w="12700">
            <a:noFill/>
            <a:miter lim="800000"/>
            <a:headEnd type="none" w="sm" len="sm"/>
            <a:tailEnd type="none" w="sm" len="sm"/>
          </a:ln>
          <a:effectLst/>
        </p:spPr>
        <p:txBody>
          <a:bodyPr>
            <a:spAutoFit/>
          </a:bodyPr>
          <a:lstStyle/>
          <a:p>
            <a:pPr algn="l">
              <a:spcBef>
                <a:spcPct val="0"/>
              </a:spcBef>
            </a:pPr>
            <a:r>
              <a:rPr lang="en-US" sz="2400" dirty="0" err="1">
                <a:solidFill>
                  <a:srgbClr val="002060"/>
                </a:solidFill>
              </a:rPr>
              <a:t>Dissoziative</a:t>
            </a:r>
            <a:r>
              <a:rPr lang="en-US" sz="2400" dirty="0">
                <a:solidFill>
                  <a:srgbClr val="002060"/>
                </a:solidFill>
              </a:rPr>
              <a:t> </a:t>
            </a:r>
            <a:r>
              <a:rPr lang="en-US" sz="2400" dirty="0" err="1">
                <a:solidFill>
                  <a:srgbClr val="002060"/>
                </a:solidFill>
              </a:rPr>
              <a:t>Identitätsstörung</a:t>
            </a:r>
            <a:r>
              <a:rPr lang="en-US" sz="2400" dirty="0">
                <a:solidFill>
                  <a:srgbClr val="002060"/>
                </a:solidFill>
              </a:rPr>
              <a:t> (“Multiple </a:t>
            </a:r>
            <a:r>
              <a:rPr lang="en-US" sz="2400" dirty="0" err="1">
                <a:solidFill>
                  <a:srgbClr val="002060"/>
                </a:solidFill>
              </a:rPr>
              <a:t>Persönlichkeit</a:t>
            </a:r>
            <a:r>
              <a:rPr lang="en-US" sz="2400" dirty="0">
                <a:solidFill>
                  <a:srgbClr val="002060"/>
                </a:solidFill>
              </a:rPr>
              <a:t>”)</a:t>
            </a:r>
            <a:endParaRPr lang="de-DE" sz="2400" dirty="0">
              <a:solidFill>
                <a:srgbClr val="002060"/>
              </a:solidFill>
            </a:endParaRPr>
          </a:p>
        </p:txBody>
      </p:sp>
      <p:pic>
        <p:nvPicPr>
          <p:cNvPr id="924680" name="Picture 8" descr="Multiple Persönlichkeit.JPG                                    00040B60Macintosh HD                   B7D62432:"/>
          <p:cNvPicPr>
            <a:picLocks noChangeAspect="1" noChangeArrowheads="1"/>
          </p:cNvPicPr>
          <p:nvPr/>
        </p:nvPicPr>
        <p:blipFill>
          <a:blip r:embed="rId3" cstate="print"/>
          <a:srcRect/>
          <a:stretch>
            <a:fillRect/>
          </a:stretch>
        </p:blipFill>
        <p:spPr bwMode="auto">
          <a:xfrm>
            <a:off x="6943700" y="1367408"/>
            <a:ext cx="3114475" cy="4581872"/>
          </a:xfrm>
          <a:prstGeom prst="rect">
            <a:avLst/>
          </a:prstGeom>
          <a:noFill/>
        </p:spPr>
      </p:pic>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8770" name="Rectangle 2"/>
          <p:cNvSpPr>
            <a:spLocks noChangeArrowheads="1"/>
          </p:cNvSpPr>
          <p:nvPr/>
        </p:nvSpPr>
        <p:spPr bwMode="auto">
          <a:xfrm>
            <a:off x="771525" y="6248400"/>
            <a:ext cx="2143125" cy="457200"/>
          </a:xfrm>
          <a:prstGeom prst="rect">
            <a:avLst/>
          </a:prstGeom>
          <a:noFill/>
          <a:ln w="12700">
            <a:noFill/>
            <a:miter lim="800000"/>
            <a:headEnd/>
            <a:tailEnd/>
          </a:ln>
          <a:effectLst/>
        </p:spPr>
        <p:txBody>
          <a:bodyPr wrap="none" anchor="ctr"/>
          <a:lstStyle/>
          <a:p>
            <a:endParaRPr lang="de-DE"/>
          </a:p>
        </p:txBody>
      </p:sp>
      <p:sp>
        <p:nvSpPr>
          <p:cNvPr id="928771" name="Rectangle 3"/>
          <p:cNvSpPr>
            <a:spLocks noChangeArrowheads="1"/>
          </p:cNvSpPr>
          <p:nvPr/>
        </p:nvSpPr>
        <p:spPr bwMode="auto">
          <a:xfrm>
            <a:off x="3514725" y="6248400"/>
            <a:ext cx="3257550" cy="457200"/>
          </a:xfrm>
          <a:prstGeom prst="rect">
            <a:avLst/>
          </a:prstGeom>
          <a:noFill/>
          <a:ln w="12700">
            <a:noFill/>
            <a:miter lim="800000"/>
            <a:headEnd/>
            <a:tailEnd/>
          </a:ln>
          <a:effectLst/>
        </p:spPr>
        <p:txBody>
          <a:bodyPr wrap="none" anchor="ctr"/>
          <a:lstStyle/>
          <a:p>
            <a:endParaRPr lang="de-DE"/>
          </a:p>
        </p:txBody>
      </p:sp>
      <p:sp>
        <p:nvSpPr>
          <p:cNvPr id="928772" name="Rectangle 4"/>
          <p:cNvSpPr>
            <a:spLocks noGrp="1" noChangeArrowheads="1"/>
          </p:cNvSpPr>
          <p:nvPr>
            <p:ph type="title"/>
          </p:nvPr>
        </p:nvSpPr>
        <p:spPr bwMode="auto">
          <a:xfrm>
            <a:off x="247650" y="1295400"/>
            <a:ext cx="10420350" cy="1143000"/>
          </a:xfrm>
          <a:noFill/>
          <a:ln w="12700">
            <a:miter lim="800000"/>
            <a:headEnd/>
            <a:tailEnd/>
          </a:ln>
        </p:spPr>
        <p:txBody>
          <a:bodyPr vert="horz" wrap="square" lIns="90488" tIns="44450" rIns="90488" bIns="44450" numCol="1" anchor="ctr" anchorCtr="0" compatLnSpc="1">
            <a:prstTxWarp prst="textNoShape">
              <a:avLst/>
            </a:prstTxWarp>
          </a:bodyPr>
          <a:lstStyle/>
          <a:p>
            <a:br>
              <a:rPr lang="en-US" sz="3200">
                <a:solidFill>
                  <a:srgbClr val="FFFFFF"/>
                </a:solidFill>
              </a:rPr>
            </a:br>
            <a:br>
              <a:rPr lang="en-US" sz="3200">
                <a:solidFill>
                  <a:srgbClr val="FFFFFF"/>
                </a:solidFill>
              </a:rPr>
            </a:br>
            <a:endParaRPr lang="en-US" sz="3200">
              <a:solidFill>
                <a:srgbClr val="FFFFFF"/>
              </a:solidFill>
            </a:endParaRPr>
          </a:p>
        </p:txBody>
      </p:sp>
      <p:sp>
        <p:nvSpPr>
          <p:cNvPr id="928774" name="Rectangle 6"/>
          <p:cNvSpPr>
            <a:spLocks noGrp="1" noChangeArrowheads="1"/>
          </p:cNvSpPr>
          <p:nvPr>
            <p:ph type="body" idx="1"/>
          </p:nvPr>
        </p:nvSpPr>
        <p:spPr bwMode="auto">
          <a:xfrm>
            <a:off x="762000" y="1447800"/>
            <a:ext cx="9296400" cy="4114800"/>
          </a:xfrm>
          <a:noFill/>
          <a:ln w="12700">
            <a:miter lim="800000"/>
            <a:headEnd type="none" w="sm" len="sm"/>
            <a:tailEnd type="none" w="sm" len="sm"/>
          </a:ln>
        </p:spPr>
        <p:txBody>
          <a:bodyPr vert="horz" wrap="square" lIns="91440" tIns="45720" rIns="91440" bIns="45720" numCol="1" anchor="t" anchorCtr="0" compatLnSpc="1">
            <a:prstTxWarp prst="textNoShape">
              <a:avLst/>
            </a:prstTxWarp>
          </a:bodyPr>
          <a:lstStyle/>
          <a:p>
            <a:pPr>
              <a:lnSpc>
                <a:spcPct val="90000"/>
              </a:lnSpc>
            </a:pPr>
            <a:r>
              <a:rPr lang="de-DE" sz="2000" dirty="0">
                <a:latin typeface="Arial" charset="0"/>
              </a:rPr>
              <a:t>Insgesamt </a:t>
            </a:r>
            <a:r>
              <a:rPr lang="de-DE" sz="2000" dirty="0" err="1">
                <a:latin typeface="Arial" charset="0"/>
              </a:rPr>
              <a:t>polysymptomatische</a:t>
            </a:r>
            <a:r>
              <a:rPr lang="de-DE" sz="2000" dirty="0">
                <a:latin typeface="Arial" charset="0"/>
              </a:rPr>
              <a:t> Störung mit multiplen</a:t>
            </a:r>
          </a:p>
          <a:p>
            <a:pPr>
              <a:lnSpc>
                <a:spcPct val="90000"/>
              </a:lnSpc>
            </a:pPr>
            <a:r>
              <a:rPr lang="de-DE" sz="2000" dirty="0">
                <a:latin typeface="Arial" charset="0"/>
              </a:rPr>
              <a:t>dissoziativen Symptomen (Amnesien, </a:t>
            </a:r>
            <a:r>
              <a:rPr lang="de-DE" sz="2000" dirty="0" err="1">
                <a:latin typeface="Arial" charset="0"/>
              </a:rPr>
              <a:t>Fugue</a:t>
            </a:r>
            <a:r>
              <a:rPr lang="de-DE" sz="2000" dirty="0">
                <a:latin typeface="Arial" charset="0"/>
              </a:rPr>
              <a:t>, Stupor etc.), selbstverletzenden</a:t>
            </a:r>
          </a:p>
          <a:p>
            <a:pPr>
              <a:lnSpc>
                <a:spcPct val="90000"/>
              </a:lnSpc>
            </a:pPr>
            <a:r>
              <a:rPr lang="de-DE" sz="2000" dirty="0">
                <a:latin typeface="Arial" charset="0"/>
              </a:rPr>
              <a:t>Verhaltensweisen</a:t>
            </a:r>
          </a:p>
          <a:p>
            <a:pPr>
              <a:lnSpc>
                <a:spcPct val="90000"/>
              </a:lnSpc>
            </a:pPr>
            <a:endParaRPr lang="de-DE" sz="2000" dirty="0">
              <a:latin typeface="Arial" charset="0"/>
            </a:endParaRPr>
          </a:p>
          <a:p>
            <a:pPr>
              <a:lnSpc>
                <a:spcPct val="90000"/>
              </a:lnSpc>
            </a:pPr>
            <a:r>
              <a:rPr lang="de-DE" sz="2000" dirty="0">
                <a:latin typeface="Arial" charset="0"/>
              </a:rPr>
              <a:t>Häufigste </a:t>
            </a:r>
            <a:r>
              <a:rPr lang="de-DE" sz="2000" dirty="0" err="1">
                <a:latin typeface="Arial" charset="0"/>
              </a:rPr>
              <a:t>Komorbiditäten</a:t>
            </a:r>
            <a:endParaRPr lang="de-DE" sz="2000" dirty="0">
              <a:latin typeface="Arial" charset="0"/>
            </a:endParaRPr>
          </a:p>
          <a:p>
            <a:pPr>
              <a:lnSpc>
                <a:spcPct val="90000"/>
              </a:lnSpc>
            </a:pPr>
            <a:r>
              <a:rPr lang="de-DE" sz="2000" dirty="0">
                <a:latin typeface="Arial" charset="0"/>
              </a:rPr>
              <a:t>Depressionen mit Suizidalität, posttraumatische und Angststörungen, </a:t>
            </a:r>
            <a:r>
              <a:rPr lang="de-DE" sz="2000" dirty="0" err="1">
                <a:latin typeface="Arial" charset="0"/>
              </a:rPr>
              <a:t>Substanzmißbrauch</a:t>
            </a:r>
            <a:r>
              <a:rPr lang="de-DE" sz="2000" dirty="0">
                <a:latin typeface="Arial" charset="0"/>
              </a:rPr>
              <a:t>,</a:t>
            </a:r>
          </a:p>
          <a:p>
            <a:pPr>
              <a:lnSpc>
                <a:spcPct val="90000"/>
              </a:lnSpc>
            </a:pPr>
            <a:r>
              <a:rPr lang="de-DE" sz="2000" dirty="0" err="1">
                <a:latin typeface="Arial" charset="0"/>
              </a:rPr>
              <a:t>somatoforme</a:t>
            </a:r>
            <a:r>
              <a:rPr lang="de-DE" sz="2000" dirty="0">
                <a:latin typeface="Arial" charset="0"/>
              </a:rPr>
              <a:t> Störungen und Essstörungen, psychotische Störungen</a:t>
            </a:r>
          </a:p>
          <a:p>
            <a:pPr>
              <a:lnSpc>
                <a:spcPct val="90000"/>
              </a:lnSpc>
            </a:pPr>
            <a:endParaRPr lang="de-DE" sz="2000" dirty="0">
              <a:latin typeface="Arial" charset="0"/>
            </a:endParaRPr>
          </a:p>
          <a:p>
            <a:pPr>
              <a:lnSpc>
                <a:spcPct val="90000"/>
              </a:lnSpc>
            </a:pPr>
            <a:r>
              <a:rPr lang="de-DE" sz="2000" dirty="0">
                <a:latin typeface="Arial" charset="0"/>
              </a:rPr>
              <a:t>Persönlichkeitsstörungen:</a:t>
            </a:r>
          </a:p>
          <a:p>
            <a:pPr>
              <a:lnSpc>
                <a:spcPct val="90000"/>
              </a:lnSpc>
            </a:pPr>
            <a:r>
              <a:rPr lang="de-DE" sz="2000" dirty="0" err="1">
                <a:latin typeface="Arial" charset="0"/>
              </a:rPr>
              <a:t>Borderline</a:t>
            </a:r>
            <a:r>
              <a:rPr lang="de-DE" sz="2000" dirty="0">
                <a:latin typeface="Arial" charset="0"/>
              </a:rPr>
              <a:t>-,  ängstlich-vermeidende und selbstentwertende Persönlichkeitsstörungen </a:t>
            </a:r>
          </a:p>
          <a:p>
            <a:pPr>
              <a:lnSpc>
                <a:spcPct val="90000"/>
              </a:lnSpc>
            </a:pPr>
            <a:endParaRPr lang="de-DE" sz="2000" dirty="0">
              <a:latin typeface="Arial" charset="0"/>
            </a:endParaRPr>
          </a:p>
        </p:txBody>
      </p:sp>
      <p:sp>
        <p:nvSpPr>
          <p:cNvPr id="928775" name="Rectangle 7"/>
          <p:cNvSpPr>
            <a:spLocks noChangeArrowheads="1"/>
          </p:cNvSpPr>
          <p:nvPr/>
        </p:nvSpPr>
        <p:spPr bwMode="auto">
          <a:xfrm>
            <a:off x="1371600" y="381000"/>
            <a:ext cx="8305800" cy="457200"/>
          </a:xfrm>
          <a:prstGeom prst="rect">
            <a:avLst/>
          </a:prstGeom>
          <a:noFill/>
          <a:ln w="12700">
            <a:noFill/>
            <a:miter lim="800000"/>
            <a:headEnd type="none" w="sm" len="sm"/>
            <a:tailEnd type="none" w="sm" len="sm"/>
          </a:ln>
          <a:effectLst/>
        </p:spPr>
        <p:txBody>
          <a:bodyPr>
            <a:spAutoFit/>
          </a:bodyPr>
          <a:lstStyle/>
          <a:p>
            <a:pPr algn="l">
              <a:spcBef>
                <a:spcPct val="0"/>
              </a:spcBef>
            </a:pPr>
            <a:r>
              <a:rPr lang="en-US" sz="2400" dirty="0" err="1">
                <a:solidFill>
                  <a:srgbClr val="002060"/>
                </a:solidFill>
              </a:rPr>
              <a:t>Komplexe</a:t>
            </a:r>
            <a:r>
              <a:rPr lang="en-US" sz="2400" dirty="0">
                <a:solidFill>
                  <a:srgbClr val="002060"/>
                </a:solidFill>
              </a:rPr>
              <a:t> </a:t>
            </a:r>
            <a:r>
              <a:rPr lang="en-US" sz="2400" dirty="0" err="1">
                <a:solidFill>
                  <a:srgbClr val="002060"/>
                </a:solidFill>
              </a:rPr>
              <a:t>Dissoziative</a:t>
            </a:r>
            <a:r>
              <a:rPr lang="en-US" sz="2400" dirty="0">
                <a:solidFill>
                  <a:srgbClr val="002060"/>
                </a:solidFill>
              </a:rPr>
              <a:t> </a:t>
            </a:r>
            <a:r>
              <a:rPr lang="en-US" sz="2400" dirty="0" err="1">
                <a:solidFill>
                  <a:srgbClr val="002060"/>
                </a:solidFill>
              </a:rPr>
              <a:t>Störung</a:t>
            </a:r>
            <a:r>
              <a:rPr lang="en-US" sz="2400" dirty="0">
                <a:solidFill>
                  <a:srgbClr val="002060"/>
                </a:solidFill>
              </a:rPr>
              <a:t> </a:t>
            </a:r>
            <a:endParaRPr lang="de-DE" sz="2400" dirty="0">
              <a:solidFill>
                <a:srgbClr val="002060"/>
              </a:solidFill>
            </a:endParaRPr>
          </a:p>
        </p:txBody>
      </p:sp>
    </p:spTree>
  </p:cSld>
  <p:clrMapOvr>
    <a:masterClrMapping/>
  </p:clrMapOvr>
  <p:transition spd="slow"/>
</p:sld>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Pages>2</Pages>
  <Words>1772</Words>
  <Application>Microsoft Office PowerPoint</Application>
  <PresentationFormat>35-mm-Dias</PresentationFormat>
  <Paragraphs>407</Paragraphs>
  <Slides>39</Slides>
  <Notes>11</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39</vt:i4>
      </vt:variant>
    </vt:vector>
  </HeadingPairs>
  <TitlesOfParts>
    <vt:vector size="48" baseType="lpstr">
      <vt:lpstr>Arial</vt:lpstr>
      <vt:lpstr>Arial Unicode MS</vt:lpstr>
      <vt:lpstr>Calibri</vt:lpstr>
      <vt:lpstr>Courier New</vt:lpstr>
      <vt:lpstr>Frutiger 45 Light</vt:lpstr>
      <vt:lpstr>Frutiger 65 Bold</vt:lpstr>
      <vt:lpstr>Times New Roman</vt:lpstr>
      <vt:lpstr>Wingdings</vt:lpstr>
      <vt:lpstr>Larissa-Design</vt:lpstr>
      <vt:lpstr>PowerPoint-Präsentation</vt:lpstr>
      <vt:lpstr>  Dissoziation-Definition </vt:lpstr>
      <vt:lpstr> Historie</vt:lpstr>
      <vt:lpstr>  Klinische Symptomatik  Möglichkeiten dissoziativer Veränderungen  </vt:lpstr>
      <vt:lpstr>Dissoziation </vt:lpstr>
      <vt:lpstr>Dissoziative Störungen Epidemiologie (Spitzer et al.2006)  </vt:lpstr>
      <vt:lpstr> Formen der Dissoziativen Bewusstseinsstörung</vt:lpstr>
      <vt:lpstr>  </vt:lpstr>
      <vt:lpstr>  </vt:lpstr>
      <vt:lpstr>  </vt:lpstr>
      <vt:lpstr> Fallbeispiele</vt:lpstr>
      <vt:lpstr>Differentialdiagnostik: Körperliche Erkrankungen </vt:lpstr>
      <vt:lpstr> Dissoziative Störungen als komplexe Traumafolgestörungen</vt:lpstr>
      <vt:lpstr>PowerPoint-Präsentation</vt:lpstr>
      <vt:lpstr>Dissoziation und Neurobiologie  Dissoziation als Diathesestressmodell  </vt:lpstr>
      <vt:lpstr>PowerPoint-Präsentation</vt:lpstr>
      <vt:lpstr>Dissoziation und Neurobiologie</vt:lpstr>
      <vt:lpstr>Dissoziation und Neurobiologie</vt:lpstr>
      <vt:lpstr>Dissoziation und Neurobiologie</vt:lpstr>
      <vt:lpstr>Dissoziation und Neurobiologie</vt:lpstr>
      <vt:lpstr>PowerPoint-Präsentation</vt:lpstr>
      <vt:lpstr>Symptome der Dissoziation (vgl.Nijenhuis et al. 2001) </vt:lpstr>
      <vt:lpstr> Klinische Folgen</vt:lpstr>
      <vt:lpstr>Dissoziation als phobische Abwehr </vt:lpstr>
      <vt:lpstr>PowerPoint-Präsentation</vt:lpstr>
      <vt:lpstr>PowerPoint-Präsentation</vt:lpstr>
      <vt:lpstr>Wovon hängt der krankheitsverursachende (pathogene) Einfluss eines Traumas ab?</vt:lpstr>
      <vt:lpstr>Dissoziation </vt:lpstr>
      <vt:lpstr>Posttraumatische Gedächtnisstörungen</vt:lpstr>
      <vt:lpstr>Posttraumatische Gedächtnisstörungen</vt:lpstr>
      <vt:lpstr>Selbstverletzung und Dissoziation  Rituelle Selbstverletzungen</vt:lpstr>
      <vt:lpstr>Dissoziation und Selbstverletzungen</vt:lpstr>
      <vt:lpstr>PowerPoint-Präsentation</vt:lpstr>
      <vt:lpstr>PowerPoint-Präsentation</vt:lpstr>
      <vt:lpstr>Die False-Memory-Debatte</vt:lpstr>
      <vt:lpstr>Kontroversen: False-Memory-Debatte</vt:lpstr>
      <vt:lpstr>Kontroversen: False-Memory-Debatte</vt:lpstr>
      <vt:lpstr>Kontroversen: False-Memory-Debatte</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Logo</dc:title>
  <dc:creator>PowerMacintosh User</dc:creator>
  <cp:lastModifiedBy>Simone Christofori</cp:lastModifiedBy>
  <cp:revision>358</cp:revision>
  <cp:lastPrinted>1999-10-08T07:01:39Z</cp:lastPrinted>
  <dcterms:created xsi:type="dcterms:W3CDTF">1998-08-27T15:45:44Z</dcterms:created>
  <dcterms:modified xsi:type="dcterms:W3CDTF">2018-04-29T11:28:10Z</dcterms:modified>
</cp:coreProperties>
</file>